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88" r:id="rId3"/>
    <p:sldId id="292" r:id="rId4"/>
    <p:sldId id="258" r:id="rId5"/>
    <p:sldId id="265" r:id="rId6"/>
    <p:sldId id="275" r:id="rId7"/>
    <p:sldId id="276" r:id="rId8"/>
    <p:sldId id="259" r:id="rId9"/>
    <p:sldId id="262" r:id="rId10"/>
    <p:sldId id="266" r:id="rId11"/>
    <p:sldId id="264" r:id="rId12"/>
    <p:sldId id="278" r:id="rId13"/>
    <p:sldId id="279" r:id="rId14"/>
    <p:sldId id="280" r:id="rId15"/>
    <p:sldId id="281" r:id="rId16"/>
    <p:sldId id="267" r:id="rId17"/>
    <p:sldId id="269" r:id="rId18"/>
    <p:sldId id="283" r:id="rId19"/>
    <p:sldId id="284" r:id="rId20"/>
    <p:sldId id="285" r:id="rId21"/>
    <p:sldId id="270" r:id="rId22"/>
    <p:sldId id="27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09CFF7"/>
    <a:srgbClr val="FFFFCC"/>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3B12651-A4A5-46BB-A891-4D2E39EC4F25}" type="datetime1">
              <a:rPr lang="en-US" smtClean="0">
                <a:solidFill>
                  <a:srgbClr val="696464"/>
                </a:solidFill>
              </a:rPr>
              <a:pPr/>
              <a:t>7/3/2021</a:t>
            </a:fld>
            <a:endParaRPr lang="en-US">
              <a:solidFill>
                <a:srgbClr val="696464"/>
              </a:solidFill>
            </a:endParaRPr>
          </a:p>
        </p:txBody>
      </p:sp>
      <p:sp>
        <p:nvSpPr>
          <p:cNvPr id="17" name="Footer Placeholder 16"/>
          <p:cNvSpPr>
            <a:spLocks noGrp="1"/>
          </p:cNvSpPr>
          <p:nvPr>
            <p:ph type="ftr" sz="quarter" idx="11"/>
          </p:nvPr>
        </p:nvSpPr>
        <p:spPr/>
        <p:txBody>
          <a:bodyPr/>
          <a:lstStyle/>
          <a:p>
            <a:endParaRPr lang="en-US">
              <a:solidFill>
                <a:srgbClr val="696464"/>
              </a:solidFill>
            </a:endParaRP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4EB3733-B42E-4D32-A761-DFD33FC80AFC}"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2431436762"/>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771C3D1-E61B-47C0-BB05-672A38C0CA9D}" type="datetime1">
              <a:rPr lang="en-US" smtClean="0">
                <a:solidFill>
                  <a:srgbClr val="696464"/>
                </a:solidFill>
              </a:rPr>
              <a:pPr/>
              <a:t>7/3/2021</a:t>
            </a:fld>
            <a:endParaRPr lang="en-US">
              <a:solidFill>
                <a:srgbClr val="696464"/>
              </a:solidFill>
            </a:endParaRPr>
          </a:p>
        </p:txBody>
      </p:sp>
      <p:sp>
        <p:nvSpPr>
          <p:cNvPr id="5" name="Footer Placeholder 4"/>
          <p:cNvSpPr>
            <a:spLocks noGrp="1"/>
          </p:cNvSpPr>
          <p:nvPr>
            <p:ph type="ftr" sz="quarter" idx="11"/>
          </p:nvPr>
        </p:nvSpPr>
        <p:spPr/>
        <p:txBody>
          <a:bodyPr/>
          <a:lstStyle/>
          <a:p>
            <a:endParaRPr lang="en-US">
              <a:solidFill>
                <a:srgbClr val="696464"/>
              </a:solidFill>
            </a:endParaRPr>
          </a:p>
        </p:txBody>
      </p:sp>
      <p:sp>
        <p:nvSpPr>
          <p:cNvPr id="6" name="Slide Number Placeholder 5"/>
          <p:cNvSpPr>
            <a:spLocks noGrp="1"/>
          </p:cNvSpPr>
          <p:nvPr>
            <p:ph type="sldNum" sz="quarter" idx="12"/>
          </p:nvPr>
        </p:nvSpPr>
        <p:spPr/>
        <p:txBody>
          <a:bodyPr/>
          <a:lstStyle/>
          <a:p>
            <a:fld id="{44EB3733-B42E-4D32-A761-DFD33FC80AFC}"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6828841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7C922D4-319B-498F-B9EC-E3EA88CAC0A7}" type="datetime1">
              <a:rPr lang="en-US" smtClean="0">
                <a:solidFill>
                  <a:srgbClr val="696464"/>
                </a:solidFill>
              </a:rPr>
              <a:pPr/>
              <a:t>7/3/2021</a:t>
            </a:fld>
            <a:endParaRPr lang="en-US">
              <a:solidFill>
                <a:srgbClr val="696464"/>
              </a:solidFill>
            </a:endParaRPr>
          </a:p>
        </p:txBody>
      </p:sp>
      <p:sp>
        <p:nvSpPr>
          <p:cNvPr id="5" name="Footer Placeholder 4"/>
          <p:cNvSpPr>
            <a:spLocks noGrp="1"/>
          </p:cNvSpPr>
          <p:nvPr>
            <p:ph type="ftr" sz="quarter" idx="11"/>
          </p:nvPr>
        </p:nvSpPr>
        <p:spPr>
          <a:xfrm>
            <a:off x="800100" y="6172200"/>
            <a:ext cx="4000500" cy="457200"/>
          </a:xfrm>
        </p:spPr>
        <p:txBody>
          <a:bodyPr/>
          <a:lstStyle/>
          <a:p>
            <a:endParaRPr lang="en-US">
              <a:solidFill>
                <a:srgbClr val="696464"/>
              </a:solidFill>
            </a:endParaRP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146304" y="6208776"/>
            <a:ext cx="457200" cy="457200"/>
          </a:xfrm>
        </p:spPr>
        <p:txBody>
          <a:bodyPr/>
          <a:lstStyle/>
          <a:p>
            <a:fld id="{44EB3733-B42E-4D32-A761-DFD33FC80AFC}" type="slidenum">
              <a:rPr lang="en-US" smtClean="0"/>
              <a:pPr/>
              <a:t>‹#›</a:t>
            </a:fld>
            <a:endParaRPr lang="en-US"/>
          </a:p>
        </p:txBody>
      </p:sp>
    </p:spTree>
    <p:extLst>
      <p:ext uri="{BB962C8B-B14F-4D97-AF65-F5344CB8AC3E}">
        <p14:creationId xmlns:p14="http://schemas.microsoft.com/office/powerpoint/2010/main" val="3140542978"/>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08CE854-7D87-4C87-ADFF-B3F6F1EB81BB}" type="datetime1">
              <a:rPr lang="en-US" smtClean="0">
                <a:solidFill>
                  <a:srgbClr val="696464"/>
                </a:solidFill>
              </a:rPr>
              <a:pPr/>
              <a:t>7/3/2021</a:t>
            </a:fld>
            <a:endParaRPr lang="en-US">
              <a:solidFill>
                <a:srgbClr val="696464"/>
              </a:solidFill>
            </a:endParaRPr>
          </a:p>
        </p:txBody>
      </p:sp>
      <p:sp>
        <p:nvSpPr>
          <p:cNvPr id="6" name="Footer Placeholder 5"/>
          <p:cNvSpPr>
            <a:spLocks noGrp="1"/>
          </p:cNvSpPr>
          <p:nvPr>
            <p:ph type="ftr" sz="quarter" idx="11"/>
          </p:nvPr>
        </p:nvSpPr>
        <p:spPr/>
        <p:txBody>
          <a:bodyPr/>
          <a:lstStyle/>
          <a:p>
            <a:endParaRPr lang="en-US">
              <a:solidFill>
                <a:srgbClr val="696464"/>
              </a:solidFill>
            </a:endParaRPr>
          </a:p>
        </p:txBody>
      </p:sp>
      <p:sp>
        <p:nvSpPr>
          <p:cNvPr id="7" name="Slide Number Placeholder 6"/>
          <p:cNvSpPr>
            <a:spLocks noGrp="1"/>
          </p:cNvSpPr>
          <p:nvPr>
            <p:ph type="sldNum" sz="quarter" idx="12"/>
          </p:nvPr>
        </p:nvSpPr>
        <p:spPr/>
        <p:txBody>
          <a:bodyPr/>
          <a:lstStyle/>
          <a:p>
            <a:fld id="{44EB3733-B42E-4D32-A761-DFD33FC80AFC}"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721321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A8AF764-F69A-4A0B-9CFF-C98AD0EB3DE8}" type="datetime1">
              <a:rPr lang="en-US" smtClean="0">
                <a:solidFill>
                  <a:srgbClr val="696464"/>
                </a:solidFill>
              </a:rPr>
              <a:pPr/>
              <a:t>7/3/2021</a:t>
            </a:fld>
            <a:endParaRPr lang="en-US">
              <a:solidFill>
                <a:srgbClr val="696464"/>
              </a:solidFill>
            </a:endParaRPr>
          </a:p>
        </p:txBody>
      </p:sp>
      <p:sp>
        <p:nvSpPr>
          <p:cNvPr id="8" name="Footer Placeholder 7"/>
          <p:cNvSpPr>
            <a:spLocks noGrp="1"/>
          </p:cNvSpPr>
          <p:nvPr>
            <p:ph type="ftr" sz="quarter" idx="11"/>
          </p:nvPr>
        </p:nvSpPr>
        <p:spPr/>
        <p:txBody>
          <a:bodyPr/>
          <a:lstStyle/>
          <a:p>
            <a:endParaRPr lang="en-US">
              <a:solidFill>
                <a:srgbClr val="696464"/>
              </a:solidFill>
            </a:endParaRPr>
          </a:p>
        </p:txBody>
      </p:sp>
      <p:sp>
        <p:nvSpPr>
          <p:cNvPr id="9" name="Slide Number Placeholder 8"/>
          <p:cNvSpPr>
            <a:spLocks noGrp="1"/>
          </p:cNvSpPr>
          <p:nvPr>
            <p:ph type="sldNum" sz="quarter" idx="12"/>
          </p:nvPr>
        </p:nvSpPr>
        <p:spPr/>
        <p:txBody>
          <a:bodyPr/>
          <a:lstStyle/>
          <a:p>
            <a:fld id="{44EB3733-B42E-4D32-A761-DFD33FC80AFC}"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5019526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E1032DB-D43B-458D-BEDD-50A302CA7169}" type="datetime1">
              <a:rPr lang="en-US" smtClean="0">
                <a:solidFill>
                  <a:srgbClr val="696464"/>
                </a:solidFill>
              </a:rPr>
              <a:pPr/>
              <a:t>7/3/2021</a:t>
            </a:fld>
            <a:endParaRPr lang="en-US">
              <a:solidFill>
                <a:srgbClr val="696464"/>
              </a:solidFill>
            </a:endParaRPr>
          </a:p>
        </p:txBody>
      </p:sp>
      <p:sp>
        <p:nvSpPr>
          <p:cNvPr id="4" name="Footer Placeholder 3"/>
          <p:cNvSpPr>
            <a:spLocks noGrp="1"/>
          </p:cNvSpPr>
          <p:nvPr>
            <p:ph type="ftr" sz="quarter" idx="11"/>
          </p:nvPr>
        </p:nvSpPr>
        <p:spPr/>
        <p:txBody>
          <a:bodyPr/>
          <a:lstStyle/>
          <a:p>
            <a:endParaRPr lang="en-US">
              <a:solidFill>
                <a:srgbClr val="696464"/>
              </a:solidFill>
            </a:endParaRPr>
          </a:p>
        </p:txBody>
      </p:sp>
      <p:sp>
        <p:nvSpPr>
          <p:cNvPr id="5" name="Slide Number Placeholder 4"/>
          <p:cNvSpPr>
            <a:spLocks noGrp="1"/>
          </p:cNvSpPr>
          <p:nvPr>
            <p:ph type="sldNum" sz="quarter" idx="12"/>
          </p:nvPr>
        </p:nvSpPr>
        <p:spPr/>
        <p:txBody>
          <a:bodyPr/>
          <a:lstStyle/>
          <a:p>
            <a:fld id="{44EB3733-B42E-4D32-A761-DFD33FC80AFC}" type="slidenum">
              <a:rPr lang="en-US" smtClean="0"/>
              <a:pPr/>
              <a:t>‹#›</a:t>
            </a:fld>
            <a:endParaRPr lang="en-US"/>
          </a:p>
        </p:txBody>
      </p:sp>
    </p:spTree>
    <p:extLst>
      <p:ext uri="{BB962C8B-B14F-4D97-AF65-F5344CB8AC3E}">
        <p14:creationId xmlns:p14="http://schemas.microsoft.com/office/powerpoint/2010/main" val="2513532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11CB77-E0E9-4DDD-BA5F-AD1ADAB2D5CF}" type="datetime1">
              <a:rPr lang="en-US" smtClean="0">
                <a:solidFill>
                  <a:srgbClr val="696464"/>
                </a:solidFill>
              </a:rPr>
              <a:pPr/>
              <a:t>7/3/2021</a:t>
            </a:fld>
            <a:endParaRPr lang="en-US">
              <a:solidFill>
                <a:srgbClr val="696464"/>
              </a:solidFill>
            </a:endParaRPr>
          </a:p>
        </p:txBody>
      </p:sp>
      <p:sp>
        <p:nvSpPr>
          <p:cNvPr id="3" name="Footer Placeholder 2"/>
          <p:cNvSpPr>
            <a:spLocks noGrp="1"/>
          </p:cNvSpPr>
          <p:nvPr>
            <p:ph type="ftr" sz="quarter" idx="11"/>
          </p:nvPr>
        </p:nvSpPr>
        <p:spPr/>
        <p:txBody>
          <a:bodyPr/>
          <a:lstStyle/>
          <a:p>
            <a:endParaRPr lang="en-US">
              <a:solidFill>
                <a:srgbClr val="696464"/>
              </a:solidFill>
            </a:endParaRPr>
          </a:p>
        </p:txBody>
      </p:sp>
      <p:sp>
        <p:nvSpPr>
          <p:cNvPr id="4" name="Slide Number Placeholder 3"/>
          <p:cNvSpPr>
            <a:spLocks noGrp="1"/>
          </p:cNvSpPr>
          <p:nvPr>
            <p:ph type="sldNum" sz="quarter" idx="12"/>
          </p:nvPr>
        </p:nvSpPr>
        <p:spPr/>
        <p:txBody>
          <a:bodyPr/>
          <a:lstStyle/>
          <a:p>
            <a:fld id="{44EB3733-B42E-4D32-A761-DFD33FC80AFC}" type="slidenum">
              <a:rPr lang="en-US" smtClean="0"/>
              <a:pPr/>
              <a:t>‹#›</a:t>
            </a:fld>
            <a:endParaRPr lang="en-US"/>
          </a:p>
        </p:txBody>
      </p:sp>
    </p:spTree>
    <p:extLst>
      <p:ext uri="{BB962C8B-B14F-4D97-AF65-F5344CB8AC3E}">
        <p14:creationId xmlns:p14="http://schemas.microsoft.com/office/powerpoint/2010/main" val="10787350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23534C4-850D-4256-A7AB-30204FFFDF5A}" type="datetime1">
              <a:rPr lang="en-US" smtClean="0">
                <a:solidFill>
                  <a:srgbClr val="696464"/>
                </a:solidFill>
              </a:rPr>
              <a:pPr/>
              <a:t>7/3/2021</a:t>
            </a:fld>
            <a:endParaRPr lang="en-US">
              <a:solidFill>
                <a:srgbClr val="696464"/>
              </a:solidFill>
            </a:endParaRPr>
          </a:p>
        </p:txBody>
      </p:sp>
      <p:sp>
        <p:nvSpPr>
          <p:cNvPr id="6" name="Footer Placeholder 5"/>
          <p:cNvSpPr>
            <a:spLocks noGrp="1"/>
          </p:cNvSpPr>
          <p:nvPr>
            <p:ph type="ftr" sz="quarter" idx="11"/>
          </p:nvPr>
        </p:nvSpPr>
        <p:spPr/>
        <p:txBody>
          <a:bodyPr/>
          <a:lstStyle/>
          <a:p>
            <a:endParaRPr lang="en-US">
              <a:solidFill>
                <a:srgbClr val="696464"/>
              </a:solidFill>
            </a:endParaRPr>
          </a:p>
        </p:txBody>
      </p:sp>
      <p:sp>
        <p:nvSpPr>
          <p:cNvPr id="7" name="Slide Number Placeholder 6"/>
          <p:cNvSpPr>
            <a:spLocks noGrp="1"/>
          </p:cNvSpPr>
          <p:nvPr>
            <p:ph type="sldNum" sz="quarter" idx="12"/>
          </p:nvPr>
        </p:nvSpPr>
        <p:spPr/>
        <p:txBody>
          <a:bodyPr/>
          <a:lstStyle/>
          <a:p>
            <a:fld id="{44EB3733-B42E-4D32-A761-DFD33FC80AFC}"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380186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121E522-D255-405A-9B80-D296332C21F3}" type="datetime1">
              <a:rPr lang="en-US" smtClean="0">
                <a:solidFill>
                  <a:srgbClr val="696464"/>
                </a:solidFill>
              </a:rPr>
              <a:pPr/>
              <a:t>7/3/2021</a:t>
            </a:fld>
            <a:endParaRPr lang="en-US">
              <a:solidFill>
                <a:srgbClr val="696464"/>
              </a:solidFill>
            </a:endParaRPr>
          </a:p>
        </p:txBody>
      </p:sp>
      <p:sp>
        <p:nvSpPr>
          <p:cNvPr id="6" name="Footer Placeholder 5"/>
          <p:cNvSpPr>
            <a:spLocks noGrp="1"/>
          </p:cNvSpPr>
          <p:nvPr>
            <p:ph type="ftr" sz="quarter" idx="11"/>
          </p:nvPr>
        </p:nvSpPr>
        <p:spPr>
          <a:xfrm>
            <a:off x="914400" y="6172200"/>
            <a:ext cx="3886200" cy="457200"/>
          </a:xfrm>
        </p:spPr>
        <p:txBody>
          <a:bodyPr/>
          <a:lstStyle/>
          <a:p>
            <a:endParaRPr lang="en-US">
              <a:solidFill>
                <a:srgbClr val="696464"/>
              </a:solidFill>
            </a:endParaRPr>
          </a:p>
        </p:txBody>
      </p:sp>
      <p:sp>
        <p:nvSpPr>
          <p:cNvPr id="7" name="Slide Number Placeholder 6"/>
          <p:cNvSpPr>
            <a:spLocks noGrp="1"/>
          </p:cNvSpPr>
          <p:nvPr>
            <p:ph type="sldNum" sz="quarter" idx="12"/>
          </p:nvPr>
        </p:nvSpPr>
        <p:spPr>
          <a:xfrm>
            <a:off x="146304" y="6208776"/>
            <a:ext cx="457200" cy="457200"/>
          </a:xfrm>
        </p:spPr>
        <p:txBody>
          <a:bodyPr/>
          <a:lstStyle/>
          <a:p>
            <a:fld id="{44EB3733-B42E-4D32-A761-DFD33FC80AFC}"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extLst>
      <p:ext uri="{BB962C8B-B14F-4D97-AF65-F5344CB8AC3E}">
        <p14:creationId xmlns:p14="http://schemas.microsoft.com/office/powerpoint/2010/main" val="30504014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A637D24-78EE-431E-8F9E-8C93C992AC38}" type="datetime1">
              <a:rPr lang="en-US" smtClean="0">
                <a:solidFill>
                  <a:srgbClr val="696464"/>
                </a:solidFill>
              </a:rPr>
              <a:pPr/>
              <a:t>7/3/2021</a:t>
            </a:fld>
            <a:endParaRPr lang="en-US">
              <a:solidFill>
                <a:srgbClr val="696464"/>
              </a:solidFill>
            </a:endParaRPr>
          </a:p>
        </p:txBody>
      </p:sp>
      <p:sp>
        <p:nvSpPr>
          <p:cNvPr id="5" name="Footer Placeholder 4"/>
          <p:cNvSpPr>
            <a:spLocks noGrp="1"/>
          </p:cNvSpPr>
          <p:nvPr>
            <p:ph type="ftr" sz="quarter" idx="11"/>
          </p:nvPr>
        </p:nvSpPr>
        <p:spPr/>
        <p:txBody>
          <a:bodyPr/>
          <a:lstStyle/>
          <a:p>
            <a:endParaRPr lang="en-US">
              <a:solidFill>
                <a:srgbClr val="696464"/>
              </a:solidFill>
            </a:endParaRPr>
          </a:p>
        </p:txBody>
      </p:sp>
      <p:sp>
        <p:nvSpPr>
          <p:cNvPr id="6" name="Slide Number Placeholder 5"/>
          <p:cNvSpPr>
            <a:spLocks noGrp="1"/>
          </p:cNvSpPr>
          <p:nvPr>
            <p:ph type="sldNum" sz="quarter" idx="12"/>
          </p:nvPr>
        </p:nvSpPr>
        <p:spPr/>
        <p:txBody>
          <a:bodyPr/>
          <a:lstStyle/>
          <a:p>
            <a:fld id="{44EB3733-B42E-4D32-A761-DFD33FC80AFC}" type="slidenum">
              <a:rPr lang="en-US" smtClean="0"/>
              <a:pPr/>
              <a:t>‹#›</a:t>
            </a:fld>
            <a:endParaRPr lang="en-US"/>
          </a:p>
        </p:txBody>
      </p:sp>
    </p:spTree>
    <p:extLst>
      <p:ext uri="{BB962C8B-B14F-4D97-AF65-F5344CB8AC3E}">
        <p14:creationId xmlns:p14="http://schemas.microsoft.com/office/powerpoint/2010/main" val="12291323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C3B28FB-317D-41E4-ADA1-52D5604625B2}" type="datetime1">
              <a:rPr lang="en-US" smtClean="0">
                <a:solidFill>
                  <a:srgbClr val="696464"/>
                </a:solidFill>
              </a:rPr>
              <a:pPr/>
              <a:t>7/3/2021</a:t>
            </a:fld>
            <a:endParaRPr lang="en-US">
              <a:solidFill>
                <a:srgbClr val="696464"/>
              </a:solidFill>
            </a:endParaRPr>
          </a:p>
        </p:txBody>
      </p:sp>
      <p:sp>
        <p:nvSpPr>
          <p:cNvPr id="5" name="Footer Placeholder 4"/>
          <p:cNvSpPr>
            <a:spLocks noGrp="1"/>
          </p:cNvSpPr>
          <p:nvPr>
            <p:ph type="ftr" sz="quarter" idx="11"/>
          </p:nvPr>
        </p:nvSpPr>
        <p:spPr/>
        <p:txBody>
          <a:bodyPr/>
          <a:lstStyle/>
          <a:p>
            <a:endParaRPr lang="en-US">
              <a:solidFill>
                <a:srgbClr val="696464"/>
              </a:solidFill>
            </a:endParaRPr>
          </a:p>
        </p:txBody>
      </p:sp>
      <p:sp>
        <p:nvSpPr>
          <p:cNvPr id="6" name="Slide Number Placeholder 5"/>
          <p:cNvSpPr>
            <a:spLocks noGrp="1"/>
          </p:cNvSpPr>
          <p:nvPr>
            <p:ph type="sldNum" sz="quarter" idx="12"/>
          </p:nvPr>
        </p:nvSpPr>
        <p:spPr/>
        <p:txBody>
          <a:bodyPr/>
          <a:lstStyle/>
          <a:p>
            <a:fld id="{44EB3733-B42E-4D32-A761-DFD33FC80AFC}" type="slidenum">
              <a:rPr lang="en-US" smtClean="0"/>
              <a:pPr/>
              <a:t>‹#›</a:t>
            </a:fld>
            <a:endParaRPr lang="en-US"/>
          </a:p>
        </p:txBody>
      </p:sp>
    </p:spTree>
    <p:extLst>
      <p:ext uri="{BB962C8B-B14F-4D97-AF65-F5344CB8AC3E}">
        <p14:creationId xmlns:p14="http://schemas.microsoft.com/office/powerpoint/2010/main" val="4204307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7/3/2021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162F4CD-C3F5-4385-AE0A-3E28D1544782}" type="datetime1">
              <a:rPr lang="en-US" smtClean="0">
                <a:solidFill>
                  <a:srgbClr val="696464"/>
                </a:solidFill>
              </a:rPr>
              <a:pPr/>
              <a:t>7/3/2021</a:t>
            </a:fld>
            <a:endParaRPr lang="en-US">
              <a:solidFill>
                <a:srgbClr val="696464"/>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solidFill>
                <a:srgbClr val="696464"/>
              </a:solidFill>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4EB3733-B42E-4D32-A761-DFD33FC80AFC}" type="slidenum">
              <a:rPr lang="en-US" smtClean="0"/>
              <a:pPr/>
              <a:t>‹#›</a:t>
            </a:fld>
            <a:endParaRPr lang="en-US"/>
          </a:p>
        </p:txBody>
      </p:sp>
    </p:spTree>
    <p:extLst>
      <p:ext uri="{BB962C8B-B14F-4D97-AF65-F5344CB8AC3E}">
        <p14:creationId xmlns:p14="http://schemas.microsoft.com/office/powerpoint/2010/main" val="21957665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ounded Rectangle 4"/>
          <p:cNvSpPr/>
          <p:nvPr/>
        </p:nvSpPr>
        <p:spPr>
          <a:xfrm>
            <a:off x="457200" y="1981200"/>
            <a:ext cx="82296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3600" b="1" dirty="0" smtClean="0">
                <a:solidFill>
                  <a:prstClr val="white"/>
                </a:solidFill>
                <a:latin typeface="Times New Roman" pitchFamily="18" charset="0"/>
                <a:cs typeface="Times New Roman" pitchFamily="18" charset="0"/>
              </a:rPr>
              <a:t>KHOA CHÍNH TRỊ - LUẬT</a:t>
            </a:r>
          </a:p>
        </p:txBody>
      </p:sp>
      <p:sp>
        <p:nvSpPr>
          <p:cNvPr id="7" name="Rounded Rectangle 6"/>
          <p:cNvSpPr/>
          <p:nvPr/>
        </p:nvSpPr>
        <p:spPr>
          <a:xfrm>
            <a:off x="914400" y="3200400"/>
            <a:ext cx="7315200" cy="1752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3600" b="1" dirty="0" smtClean="0">
                <a:solidFill>
                  <a:prstClr val="black"/>
                </a:solidFill>
                <a:latin typeface="Times New Roman" pitchFamily="18" charset="0"/>
                <a:cs typeface="Times New Roman" pitchFamily="18" charset="0"/>
              </a:rPr>
              <a:t>BÀI GIẢNG MÔN</a:t>
            </a:r>
          </a:p>
          <a:p>
            <a:pPr algn="ctr">
              <a:lnSpc>
                <a:spcPct val="150000"/>
              </a:lnSpc>
            </a:pPr>
            <a:r>
              <a:rPr lang="en-US" sz="3600" b="1" dirty="0" smtClean="0">
                <a:solidFill>
                  <a:prstClr val="black"/>
                </a:solidFill>
                <a:latin typeface="Times New Roman" pitchFamily="18" charset="0"/>
                <a:cs typeface="Times New Roman" pitchFamily="18" charset="0"/>
              </a:rPr>
              <a:t>CHỦ NGHĨA XÃ HỘI</a:t>
            </a:r>
            <a:endParaRPr lang="en-US" sz="3600" b="1" dirty="0">
              <a:solidFill>
                <a:prstClr val="black"/>
              </a:solidFill>
              <a:latin typeface="Times New Roman" pitchFamily="18" charset="0"/>
              <a:cs typeface="Times New Roman" pitchFamily="18" charset="0"/>
            </a:endParaRPr>
          </a:p>
        </p:txBody>
      </p:sp>
      <p:sp>
        <p:nvSpPr>
          <p:cNvPr id="8" name="Rounded Rectangle 7"/>
          <p:cNvSpPr/>
          <p:nvPr/>
        </p:nvSpPr>
        <p:spPr>
          <a:xfrm>
            <a:off x="3657600" y="6172200"/>
            <a:ext cx="1828800" cy="609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prstClr val="black"/>
                </a:solidFill>
                <a:latin typeface="Times New Roman" pitchFamily="18" charset="0"/>
                <a:cs typeface="Times New Roman" pitchFamily="18" charset="0"/>
              </a:rPr>
              <a:t>202</a:t>
            </a:r>
            <a:r>
              <a:rPr lang="vi-VN" sz="3600" b="1" dirty="0" smtClean="0">
                <a:solidFill>
                  <a:prstClr val="black"/>
                </a:solidFill>
                <a:latin typeface="Times New Roman" pitchFamily="18" charset="0"/>
                <a:cs typeface="Times New Roman" pitchFamily="18" charset="0"/>
              </a:rPr>
              <a:t>1</a:t>
            </a:r>
            <a:endParaRPr lang="en-US" sz="3600" b="1" dirty="0">
              <a:solidFill>
                <a:prstClr val="black"/>
              </a:solidFill>
              <a:latin typeface="Times New Roman" pitchFamily="18" charset="0"/>
              <a:cs typeface="Times New Roman" pitchFamily="18" charset="0"/>
            </a:endParaRPr>
          </a:p>
        </p:txBody>
      </p:sp>
      <p:pic>
        <p:nvPicPr>
          <p:cNvPr id="9" name="Picture 17" descr="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76400"/>
          </a:xfrm>
          <a:prstGeom prst="rect">
            <a:avLst/>
          </a:prstGeom>
          <a:solidFill>
            <a:srgbClr val="99CCFF"/>
          </a:solidFill>
          <a:ln>
            <a:noFill/>
          </a:ln>
        </p:spPr>
      </p:pic>
    </p:spTree>
    <p:extLst>
      <p:ext uri="{BB962C8B-B14F-4D97-AF65-F5344CB8AC3E}">
        <p14:creationId xmlns:p14="http://schemas.microsoft.com/office/powerpoint/2010/main" val="3463597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fontScale="90000"/>
          </a:bodyPr>
          <a:lstStyle/>
          <a:p>
            <a:r>
              <a:rPr lang="en-US" sz="3200" dirty="0">
                <a:latin typeface="Arial" pitchFamily="34" charset="0"/>
                <a:cs typeface="Arial" pitchFamily="34" charset="0"/>
              </a:rPr>
              <a:t>2. C</a:t>
            </a:r>
            <a:r>
              <a:rPr lang="vi-VN" sz="3200" dirty="0">
                <a:latin typeface="Arial" pitchFamily="34" charset="0"/>
                <a:cs typeface="Arial" pitchFamily="34" charset="0"/>
              </a:rPr>
              <a:t>Ơ</a:t>
            </a:r>
            <a:r>
              <a:rPr lang="en-US" sz="3200" dirty="0">
                <a:latin typeface="Arial" pitchFamily="34" charset="0"/>
                <a:cs typeface="Arial" pitchFamily="34" charset="0"/>
              </a:rPr>
              <a:t> SỞ XÂY DỰNG GIA ĐÌNH TRONG THỜI KỲ QUÁ ĐỘ LÊN CHỦ  NGHĨA XÃ HỘI </a:t>
            </a:r>
            <a:endParaRPr lang="vi-VN" sz="3200" dirty="0">
              <a:latin typeface="Arial" pitchFamily="34" charset="0"/>
              <a:cs typeface="Arial" pitchFamily="34" charset="0"/>
            </a:endParaRPr>
          </a:p>
        </p:txBody>
      </p:sp>
      <p:sp>
        <p:nvSpPr>
          <p:cNvPr id="4" name="Double Bracket 3"/>
          <p:cNvSpPr/>
          <p:nvPr/>
        </p:nvSpPr>
        <p:spPr>
          <a:xfrm>
            <a:off x="304800" y="2133600"/>
            <a:ext cx="1905000" cy="3048000"/>
          </a:xfrm>
          <a:prstGeom prst="bracketPair">
            <a:avLst/>
          </a:prstGeom>
        </p:spPr>
        <p:style>
          <a:lnRef idx="3">
            <a:schemeClr val="accent6"/>
          </a:lnRef>
          <a:fillRef idx="0">
            <a:schemeClr val="accent6"/>
          </a:fillRef>
          <a:effectRef idx="2">
            <a:schemeClr val="accent6"/>
          </a:effectRef>
          <a:fontRef idx="minor">
            <a:schemeClr val="tx1"/>
          </a:fontRef>
        </p:style>
        <p:txBody>
          <a:bodyPr rtlCol="0" anchor="ctr"/>
          <a:lstStyle/>
          <a:p>
            <a:pPr algn="ctr"/>
            <a:r>
              <a:rPr lang="vi-VN" sz="2400" b="1" dirty="0">
                <a:latin typeface="Arial" pitchFamily="34" charset="0"/>
                <a:cs typeface="Arial" pitchFamily="34" charset="0"/>
              </a:rPr>
              <a:t>2.1</a:t>
            </a:r>
          </a:p>
          <a:p>
            <a:pPr algn="ctr"/>
            <a:r>
              <a:rPr lang="vi-VN" sz="2400" b="1" dirty="0">
                <a:latin typeface="Arial" pitchFamily="34" charset="0"/>
                <a:cs typeface="Arial" pitchFamily="34" charset="0"/>
              </a:rPr>
              <a:t>CƠ SỞ KINH TẾ -XÃ HỘI </a:t>
            </a:r>
          </a:p>
        </p:txBody>
      </p:sp>
      <p:sp>
        <p:nvSpPr>
          <p:cNvPr id="5" name="Double Bracket 4"/>
          <p:cNvSpPr/>
          <p:nvPr/>
        </p:nvSpPr>
        <p:spPr>
          <a:xfrm>
            <a:off x="4572000" y="2133600"/>
            <a:ext cx="1981200" cy="3048000"/>
          </a:xfrm>
          <a:prstGeom prst="bracketPair">
            <a:avLst/>
          </a:prstGeom>
        </p:spPr>
        <p:style>
          <a:lnRef idx="3">
            <a:schemeClr val="accent4"/>
          </a:lnRef>
          <a:fillRef idx="0">
            <a:schemeClr val="accent4"/>
          </a:fillRef>
          <a:effectRef idx="2">
            <a:schemeClr val="accent4"/>
          </a:effectRef>
          <a:fontRef idx="minor">
            <a:schemeClr val="tx1"/>
          </a:fontRef>
        </p:style>
        <p:txBody>
          <a:bodyPr rtlCol="0" anchor="ctr"/>
          <a:lstStyle/>
          <a:p>
            <a:pPr algn="ctr"/>
            <a:r>
              <a:rPr lang="vi-VN" sz="2400" b="1" dirty="0">
                <a:latin typeface="Arial" pitchFamily="34" charset="0"/>
                <a:cs typeface="Arial" pitchFamily="34" charset="0"/>
              </a:rPr>
              <a:t>2.3</a:t>
            </a:r>
          </a:p>
          <a:p>
            <a:pPr algn="ctr"/>
            <a:r>
              <a:rPr lang="vi-VN" sz="2400" b="1" dirty="0">
                <a:latin typeface="Arial" pitchFamily="34" charset="0"/>
                <a:cs typeface="Arial" pitchFamily="34" charset="0"/>
              </a:rPr>
              <a:t>CƠ SỞ </a:t>
            </a:r>
          </a:p>
          <a:p>
            <a:pPr algn="ctr"/>
            <a:r>
              <a:rPr lang="vi-VN" sz="2400" b="1" dirty="0">
                <a:latin typeface="Arial" pitchFamily="34" charset="0"/>
                <a:cs typeface="Arial" pitchFamily="34" charset="0"/>
              </a:rPr>
              <a:t>VĂN HÓA</a:t>
            </a:r>
          </a:p>
        </p:txBody>
      </p:sp>
      <p:sp>
        <p:nvSpPr>
          <p:cNvPr id="6" name="Double Bracket 5"/>
          <p:cNvSpPr/>
          <p:nvPr/>
        </p:nvSpPr>
        <p:spPr>
          <a:xfrm>
            <a:off x="2209800" y="2133600"/>
            <a:ext cx="1905000" cy="3048000"/>
          </a:xfrm>
          <a:prstGeom prst="bracketPair">
            <a:avLst/>
          </a:prstGeom>
        </p:spPr>
        <p:style>
          <a:lnRef idx="3">
            <a:schemeClr val="accent2"/>
          </a:lnRef>
          <a:fillRef idx="0">
            <a:schemeClr val="accent2"/>
          </a:fillRef>
          <a:effectRef idx="2">
            <a:schemeClr val="accent2"/>
          </a:effectRef>
          <a:fontRef idx="minor">
            <a:schemeClr val="tx1"/>
          </a:fontRef>
        </p:style>
        <p:txBody>
          <a:bodyPr rtlCol="0" anchor="ctr"/>
          <a:lstStyle/>
          <a:p>
            <a:pPr algn="ctr"/>
            <a:r>
              <a:rPr lang="vi-VN" sz="2400" b="1" dirty="0">
                <a:latin typeface="Arial" pitchFamily="34" charset="0"/>
                <a:cs typeface="Arial" pitchFamily="34" charset="0"/>
              </a:rPr>
              <a:t>2.2</a:t>
            </a:r>
          </a:p>
          <a:p>
            <a:pPr algn="ctr"/>
            <a:r>
              <a:rPr lang="vi-VN" sz="2400" b="1" dirty="0">
                <a:latin typeface="Arial" pitchFamily="34" charset="0"/>
                <a:cs typeface="Arial" pitchFamily="34" charset="0"/>
              </a:rPr>
              <a:t>CƠ SỞ CHÍNH TRỊ -XÃ HỘI </a:t>
            </a:r>
          </a:p>
        </p:txBody>
      </p:sp>
      <p:sp>
        <p:nvSpPr>
          <p:cNvPr id="8" name="Double Bracket 7"/>
          <p:cNvSpPr/>
          <p:nvPr/>
        </p:nvSpPr>
        <p:spPr>
          <a:xfrm>
            <a:off x="6934200" y="2133600"/>
            <a:ext cx="1752600" cy="3048000"/>
          </a:xfrm>
          <a:prstGeom prst="bracketPair">
            <a:avLst/>
          </a:prstGeom>
        </p:spPr>
        <p:style>
          <a:lnRef idx="3">
            <a:schemeClr val="accent1"/>
          </a:lnRef>
          <a:fillRef idx="0">
            <a:schemeClr val="accent1"/>
          </a:fillRef>
          <a:effectRef idx="2">
            <a:schemeClr val="accent1"/>
          </a:effectRef>
          <a:fontRef idx="minor">
            <a:schemeClr val="tx1"/>
          </a:fontRef>
        </p:style>
        <p:txBody>
          <a:bodyPr rtlCol="0" anchor="ctr"/>
          <a:lstStyle/>
          <a:p>
            <a:pPr algn="ctr"/>
            <a:r>
              <a:rPr lang="vi-VN" sz="2400" b="1" dirty="0">
                <a:latin typeface="Arial" pitchFamily="34" charset="0"/>
                <a:cs typeface="Arial" pitchFamily="34" charset="0"/>
              </a:rPr>
              <a:t>2.4</a:t>
            </a:r>
          </a:p>
          <a:p>
            <a:pPr algn="ctr"/>
            <a:r>
              <a:rPr lang="vi-VN" sz="2400" b="1" dirty="0">
                <a:latin typeface="Arial" pitchFamily="34" charset="0"/>
                <a:cs typeface="Arial" pitchFamily="34" charset="0"/>
              </a:rPr>
              <a:t>CHẾ DỘ HÔN NHÂN TIẾN BỘ </a:t>
            </a:r>
          </a:p>
        </p:txBody>
      </p:sp>
    </p:spTree>
    <p:extLst>
      <p:ext uri="{BB962C8B-B14F-4D97-AF65-F5344CB8AC3E}">
        <p14:creationId xmlns:p14="http://schemas.microsoft.com/office/powerpoint/2010/main" val="1186919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uble Bracket 3"/>
          <p:cNvSpPr/>
          <p:nvPr/>
        </p:nvSpPr>
        <p:spPr>
          <a:xfrm>
            <a:off x="304800" y="1828800"/>
            <a:ext cx="1905000" cy="3048000"/>
          </a:xfrm>
          <a:prstGeom prst="bracketPair">
            <a:avLst/>
          </a:prstGeom>
        </p:spPr>
        <p:style>
          <a:lnRef idx="3">
            <a:schemeClr val="accent6"/>
          </a:lnRef>
          <a:fillRef idx="0">
            <a:schemeClr val="accent6"/>
          </a:fillRef>
          <a:effectRef idx="2">
            <a:schemeClr val="accent6"/>
          </a:effectRef>
          <a:fontRef idx="minor">
            <a:schemeClr val="tx1"/>
          </a:fontRef>
        </p:style>
        <p:txBody>
          <a:bodyPr rtlCol="0" anchor="ctr"/>
          <a:lstStyle/>
          <a:p>
            <a:pPr algn="ctr"/>
            <a:r>
              <a:rPr lang="vi-VN" sz="2400" b="1" dirty="0">
                <a:latin typeface="Arial" pitchFamily="34" charset="0"/>
                <a:cs typeface="Arial" pitchFamily="34" charset="0"/>
              </a:rPr>
              <a:t>2.1</a:t>
            </a:r>
          </a:p>
          <a:p>
            <a:pPr algn="ctr"/>
            <a:r>
              <a:rPr lang="vi-VN" sz="2400" b="1" dirty="0">
                <a:latin typeface="Arial" pitchFamily="34" charset="0"/>
                <a:cs typeface="Arial" pitchFamily="34" charset="0"/>
              </a:rPr>
              <a:t>CƠ SỞ KINH TẾ -XÃ HỘI </a:t>
            </a:r>
          </a:p>
        </p:txBody>
      </p:sp>
      <p:sp>
        <p:nvSpPr>
          <p:cNvPr id="6" name="Double Bracket 5"/>
          <p:cNvSpPr/>
          <p:nvPr/>
        </p:nvSpPr>
        <p:spPr>
          <a:xfrm>
            <a:off x="3810000" y="1524000"/>
            <a:ext cx="4800600" cy="3733800"/>
          </a:xfrm>
          <a:prstGeom prst="bracketPair">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algn="just"/>
            <a:r>
              <a:rPr lang="vi-VN" sz="3200" dirty="0">
                <a:latin typeface="Arial" pitchFamily="34" charset="0"/>
                <a:cs typeface="Arial" pitchFamily="34" charset="0"/>
              </a:rPr>
              <a:t>Sự phát triển của lực lượng sản xuất và tương ứng với trình độ của lực lượng sản xuất là quan hệ sản xuất mới, mà cốt lõi là </a:t>
            </a:r>
            <a:r>
              <a:rPr lang="vi-VN" sz="3200" dirty="0">
                <a:solidFill>
                  <a:srgbClr val="FF0000"/>
                </a:solidFill>
                <a:latin typeface="Arial" pitchFamily="34" charset="0"/>
                <a:cs typeface="Arial" pitchFamily="34" charset="0"/>
              </a:rPr>
              <a:t>chế độ sở hữu xã hội về tư liệu sản xuất </a:t>
            </a:r>
          </a:p>
        </p:txBody>
      </p:sp>
      <p:cxnSp>
        <p:nvCxnSpPr>
          <p:cNvPr id="9" name="Straight Arrow Connector 8"/>
          <p:cNvCxnSpPr/>
          <p:nvPr/>
        </p:nvCxnSpPr>
        <p:spPr>
          <a:xfrm>
            <a:off x="2362200" y="3276600"/>
            <a:ext cx="12192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3251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ouble Bracket 5"/>
          <p:cNvSpPr/>
          <p:nvPr/>
        </p:nvSpPr>
        <p:spPr>
          <a:xfrm>
            <a:off x="914400" y="1752600"/>
            <a:ext cx="1905000" cy="3048000"/>
          </a:xfrm>
          <a:prstGeom prst="bracketPair">
            <a:avLst/>
          </a:prstGeom>
        </p:spPr>
        <p:style>
          <a:lnRef idx="3">
            <a:schemeClr val="accent2"/>
          </a:lnRef>
          <a:fillRef idx="0">
            <a:schemeClr val="accent2"/>
          </a:fillRef>
          <a:effectRef idx="2">
            <a:schemeClr val="accent2"/>
          </a:effectRef>
          <a:fontRef idx="minor">
            <a:schemeClr val="tx1"/>
          </a:fontRef>
        </p:style>
        <p:txBody>
          <a:bodyPr rtlCol="0" anchor="ctr"/>
          <a:lstStyle/>
          <a:p>
            <a:pPr algn="ctr"/>
            <a:r>
              <a:rPr lang="vi-VN" sz="2400" b="1" dirty="0">
                <a:latin typeface="Arial" pitchFamily="34" charset="0"/>
                <a:cs typeface="Arial" pitchFamily="34" charset="0"/>
              </a:rPr>
              <a:t>2.2</a:t>
            </a:r>
          </a:p>
          <a:p>
            <a:pPr algn="ctr"/>
            <a:r>
              <a:rPr lang="vi-VN" sz="2400" b="1" dirty="0">
                <a:latin typeface="Arial" pitchFamily="34" charset="0"/>
                <a:cs typeface="Arial" pitchFamily="34" charset="0"/>
              </a:rPr>
              <a:t>CƠ SỞ CHÍNH TRỊ -XÃ HỘI </a:t>
            </a:r>
          </a:p>
        </p:txBody>
      </p:sp>
      <p:sp>
        <p:nvSpPr>
          <p:cNvPr id="8" name="Double Bracket 7"/>
          <p:cNvSpPr/>
          <p:nvPr/>
        </p:nvSpPr>
        <p:spPr>
          <a:xfrm>
            <a:off x="3962400" y="1600200"/>
            <a:ext cx="4724400" cy="3048000"/>
          </a:xfrm>
          <a:prstGeom prst="bracketPair">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algn="just"/>
            <a:r>
              <a:rPr lang="vi-VN" sz="3600" dirty="0">
                <a:latin typeface="Arial" pitchFamily="34" charset="0"/>
                <a:cs typeface="Arial" pitchFamily="34" charset="0"/>
              </a:rPr>
              <a:t>Thiết lập chính quyền của giai cấp công nhân và nhân dân lao động</a:t>
            </a:r>
          </a:p>
        </p:txBody>
      </p:sp>
      <p:cxnSp>
        <p:nvCxnSpPr>
          <p:cNvPr id="9" name="Straight Arrow Connector 8"/>
          <p:cNvCxnSpPr/>
          <p:nvPr/>
        </p:nvCxnSpPr>
        <p:spPr>
          <a:xfrm>
            <a:off x="2895600" y="3124200"/>
            <a:ext cx="914400"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5405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arn(inVertical)">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arn(inVertical)">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ouble Bracket 4"/>
          <p:cNvSpPr/>
          <p:nvPr/>
        </p:nvSpPr>
        <p:spPr>
          <a:xfrm>
            <a:off x="685800" y="1828800"/>
            <a:ext cx="1981200" cy="3048000"/>
          </a:xfrm>
          <a:prstGeom prst="bracketPair">
            <a:avLst/>
          </a:prstGeom>
        </p:spPr>
        <p:style>
          <a:lnRef idx="3">
            <a:schemeClr val="accent4"/>
          </a:lnRef>
          <a:fillRef idx="0">
            <a:schemeClr val="accent4"/>
          </a:fillRef>
          <a:effectRef idx="2">
            <a:schemeClr val="accent4"/>
          </a:effectRef>
          <a:fontRef idx="minor">
            <a:schemeClr val="tx1"/>
          </a:fontRef>
        </p:style>
        <p:txBody>
          <a:bodyPr rtlCol="0" anchor="ctr"/>
          <a:lstStyle/>
          <a:p>
            <a:pPr algn="ctr"/>
            <a:r>
              <a:rPr lang="vi-VN" sz="2400" b="1" dirty="0">
                <a:latin typeface="Arial" pitchFamily="34" charset="0"/>
                <a:cs typeface="Arial" pitchFamily="34" charset="0"/>
              </a:rPr>
              <a:t>2.3</a:t>
            </a:r>
          </a:p>
          <a:p>
            <a:pPr algn="ctr"/>
            <a:r>
              <a:rPr lang="vi-VN" sz="2400" b="1" dirty="0">
                <a:latin typeface="Arial" pitchFamily="34" charset="0"/>
                <a:cs typeface="Arial" pitchFamily="34" charset="0"/>
              </a:rPr>
              <a:t>CƠ SỞ </a:t>
            </a:r>
          </a:p>
          <a:p>
            <a:pPr algn="ctr"/>
            <a:r>
              <a:rPr lang="vi-VN" sz="2400" b="1" dirty="0">
                <a:latin typeface="Arial" pitchFamily="34" charset="0"/>
                <a:cs typeface="Arial" pitchFamily="34" charset="0"/>
              </a:rPr>
              <a:t>VĂN HÓA</a:t>
            </a:r>
          </a:p>
        </p:txBody>
      </p:sp>
      <p:sp>
        <p:nvSpPr>
          <p:cNvPr id="8" name="Double Bracket 7"/>
          <p:cNvSpPr/>
          <p:nvPr/>
        </p:nvSpPr>
        <p:spPr>
          <a:xfrm>
            <a:off x="3429000" y="609600"/>
            <a:ext cx="5334000" cy="5562600"/>
          </a:xfrm>
          <a:prstGeom prst="bracketPair">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algn="just"/>
            <a:r>
              <a:rPr lang="vi-VN" sz="3200" dirty="0">
                <a:latin typeface="Arial" pitchFamily="34" charset="0"/>
                <a:cs typeface="Arial" pitchFamily="34" charset="0"/>
              </a:rPr>
              <a:t>-Những giá trị văn hóa của gia đình truyền thống.</a:t>
            </a:r>
          </a:p>
          <a:p>
            <a:pPr algn="just"/>
            <a:r>
              <a:rPr lang="vi-VN" sz="3200" dirty="0">
                <a:latin typeface="Arial" pitchFamily="34" charset="0"/>
                <a:cs typeface="Arial" pitchFamily="34" charset="0"/>
              </a:rPr>
              <a:t>-Những giá trị văn hóa mới được xây dựng trên nền tảng hệ tư tưởng chính trị của giai cấp công nhân</a:t>
            </a:r>
          </a:p>
          <a:p>
            <a:pPr algn="just"/>
            <a:r>
              <a:rPr lang="vi-VN" sz="3200" dirty="0">
                <a:latin typeface="Arial" pitchFamily="34" charset="0"/>
                <a:cs typeface="Arial" pitchFamily="34" charset="0"/>
              </a:rPr>
              <a:t>-Sự phát triển hệ thống giáo dục, đào tạo, khoa học công nghệ</a:t>
            </a:r>
          </a:p>
        </p:txBody>
      </p:sp>
      <p:cxnSp>
        <p:nvCxnSpPr>
          <p:cNvPr id="9" name="Straight Arrow Connector 8"/>
          <p:cNvCxnSpPr/>
          <p:nvPr/>
        </p:nvCxnSpPr>
        <p:spPr>
          <a:xfrm>
            <a:off x="2895600" y="3352800"/>
            <a:ext cx="685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6938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ouble Bracket 7"/>
          <p:cNvSpPr/>
          <p:nvPr/>
        </p:nvSpPr>
        <p:spPr>
          <a:xfrm>
            <a:off x="762000" y="2133600"/>
            <a:ext cx="1752600" cy="3048000"/>
          </a:xfrm>
          <a:prstGeom prst="bracketPair">
            <a:avLst/>
          </a:prstGeom>
        </p:spPr>
        <p:style>
          <a:lnRef idx="3">
            <a:schemeClr val="accent5"/>
          </a:lnRef>
          <a:fillRef idx="0">
            <a:schemeClr val="accent5"/>
          </a:fillRef>
          <a:effectRef idx="2">
            <a:schemeClr val="accent5"/>
          </a:effectRef>
          <a:fontRef idx="minor">
            <a:schemeClr val="tx1"/>
          </a:fontRef>
        </p:style>
        <p:txBody>
          <a:bodyPr rtlCol="0" anchor="ctr"/>
          <a:lstStyle/>
          <a:p>
            <a:pPr algn="ctr"/>
            <a:r>
              <a:rPr lang="vi-VN" sz="2400" b="1" dirty="0">
                <a:latin typeface="Arial" pitchFamily="34" charset="0"/>
                <a:cs typeface="Arial" pitchFamily="34" charset="0"/>
              </a:rPr>
              <a:t>2.4</a:t>
            </a:r>
          </a:p>
          <a:p>
            <a:pPr algn="ctr"/>
            <a:r>
              <a:rPr lang="vi-VN" sz="2400" b="1" dirty="0">
                <a:latin typeface="Arial" pitchFamily="34" charset="0"/>
                <a:cs typeface="Arial" pitchFamily="34" charset="0"/>
              </a:rPr>
              <a:t>CHẾ </a:t>
            </a:r>
            <a:r>
              <a:rPr lang="en-US" sz="2400" b="1" dirty="0">
                <a:latin typeface="Arial" pitchFamily="34" charset="0"/>
                <a:cs typeface="Arial" pitchFamily="34" charset="0"/>
              </a:rPr>
              <a:t>Đ</a:t>
            </a:r>
            <a:r>
              <a:rPr lang="vi-VN" sz="2400" b="1" dirty="0">
                <a:latin typeface="Arial" pitchFamily="34" charset="0"/>
                <a:cs typeface="Arial" pitchFamily="34" charset="0"/>
              </a:rPr>
              <a:t>Ộ HÔN NHÂN TIẾN BỘ </a:t>
            </a:r>
          </a:p>
        </p:txBody>
      </p:sp>
      <p:sp>
        <p:nvSpPr>
          <p:cNvPr id="3" name="Double Bracket 2"/>
          <p:cNvSpPr/>
          <p:nvPr/>
        </p:nvSpPr>
        <p:spPr>
          <a:xfrm>
            <a:off x="3733800" y="1981200"/>
            <a:ext cx="4800600" cy="3581400"/>
          </a:xfrm>
          <a:prstGeom prst="bracketPair">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algn="just"/>
            <a:r>
              <a:rPr lang="vi-VN" sz="2800" dirty="0">
                <a:solidFill>
                  <a:schemeClr val="tx1">
                    <a:lumMod val="85000"/>
                    <a:lumOff val="15000"/>
                  </a:schemeClr>
                </a:solidFill>
              </a:rPr>
              <a:t>-Hôn nhân tự nguyện (xuất phát từ tình yêu giữa nam và nữ).</a:t>
            </a:r>
          </a:p>
          <a:p>
            <a:pPr algn="just"/>
            <a:r>
              <a:rPr lang="vi-VN" sz="2800" dirty="0">
                <a:solidFill>
                  <a:schemeClr val="tx1">
                    <a:lumMod val="85000"/>
                    <a:lumOff val="15000"/>
                  </a:schemeClr>
                </a:solidFill>
              </a:rPr>
              <a:t>-Hôn nhân một vợ, một chồng, vợ chồng bình đẳng</a:t>
            </a:r>
          </a:p>
          <a:p>
            <a:pPr algn="just"/>
            <a:r>
              <a:rPr lang="vi-VN" sz="2800" dirty="0">
                <a:solidFill>
                  <a:schemeClr val="tx1">
                    <a:lumMod val="85000"/>
                    <a:lumOff val="15000"/>
                  </a:schemeClr>
                </a:solidFill>
              </a:rPr>
              <a:t>- Hôn nhân được đảm bảo về mặt pháp lý</a:t>
            </a:r>
          </a:p>
        </p:txBody>
      </p:sp>
      <p:cxnSp>
        <p:nvCxnSpPr>
          <p:cNvPr id="9" name="Straight Arrow Connector 8"/>
          <p:cNvCxnSpPr/>
          <p:nvPr/>
        </p:nvCxnSpPr>
        <p:spPr>
          <a:xfrm>
            <a:off x="2667000" y="3505200"/>
            <a:ext cx="9144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6938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686800" cy="1630362"/>
          </a:xfrm>
        </p:spPr>
        <p:style>
          <a:lnRef idx="1">
            <a:schemeClr val="accent6"/>
          </a:lnRef>
          <a:fillRef idx="2">
            <a:schemeClr val="accent6"/>
          </a:fillRef>
          <a:effectRef idx="1">
            <a:schemeClr val="accent6"/>
          </a:effectRef>
          <a:fontRef idx="minor">
            <a:schemeClr val="dk1"/>
          </a:fontRef>
        </p:style>
        <p:txBody>
          <a:bodyPr>
            <a:normAutofit/>
          </a:bodyPr>
          <a:lstStyle/>
          <a:p>
            <a:r>
              <a:rPr lang="vi-VN" sz="2800" dirty="0">
                <a:latin typeface="Arial" pitchFamily="34" charset="0"/>
                <a:cs typeface="Arial" pitchFamily="34" charset="0"/>
              </a:rPr>
              <a:t>3. XÂY DỰNG GIA ĐÌNH VIỆT NAM TRONG </a:t>
            </a:r>
            <a:br>
              <a:rPr lang="vi-VN" sz="2800" dirty="0">
                <a:latin typeface="Arial" pitchFamily="34" charset="0"/>
                <a:cs typeface="Arial" pitchFamily="34" charset="0"/>
              </a:rPr>
            </a:br>
            <a:r>
              <a:rPr lang="vi-VN" sz="2800" dirty="0">
                <a:latin typeface="Arial" pitchFamily="34" charset="0"/>
                <a:cs typeface="Arial" pitchFamily="34" charset="0"/>
              </a:rPr>
              <a:t> THỜI KỲ QUÁ ĐỘ LÊN CHỦ NGHĨA XÃ HỘI</a:t>
            </a:r>
          </a:p>
        </p:txBody>
      </p:sp>
      <p:sp>
        <p:nvSpPr>
          <p:cNvPr id="5" name="Double Bracket 4"/>
          <p:cNvSpPr/>
          <p:nvPr/>
        </p:nvSpPr>
        <p:spPr>
          <a:xfrm>
            <a:off x="1295400" y="1905000"/>
            <a:ext cx="2362200" cy="4114800"/>
          </a:xfrm>
          <a:prstGeom prst="bracketPair">
            <a:avLst/>
          </a:prstGeom>
        </p:spPr>
        <p:style>
          <a:lnRef idx="3">
            <a:schemeClr val="accent6"/>
          </a:lnRef>
          <a:fillRef idx="0">
            <a:schemeClr val="accent6"/>
          </a:fillRef>
          <a:effectRef idx="2">
            <a:schemeClr val="accent6"/>
          </a:effectRef>
          <a:fontRef idx="minor">
            <a:schemeClr val="tx1"/>
          </a:fontRef>
        </p:style>
        <p:txBody>
          <a:bodyPr rtlCol="0" anchor="ctr"/>
          <a:lstStyle/>
          <a:p>
            <a:pPr algn="ctr"/>
            <a:r>
              <a:rPr lang="vi-VN" sz="2800" dirty="0"/>
              <a:t>3.1</a:t>
            </a:r>
          </a:p>
          <a:p>
            <a:pPr algn="ctr"/>
            <a:r>
              <a:rPr lang="vi-VN" sz="2800" dirty="0"/>
              <a:t> SỰ BIẾN ĐỔI CỦA GIA ĐÌNH VIỆT NAM TRONG TKQĐ LÊN CNXH</a:t>
            </a:r>
          </a:p>
        </p:txBody>
      </p:sp>
      <p:sp>
        <p:nvSpPr>
          <p:cNvPr id="6" name="Double Bracket 5"/>
          <p:cNvSpPr/>
          <p:nvPr/>
        </p:nvSpPr>
        <p:spPr>
          <a:xfrm>
            <a:off x="5334000" y="1905000"/>
            <a:ext cx="2667000" cy="4114800"/>
          </a:xfrm>
          <a:prstGeom prst="bracketPair">
            <a:avLst/>
          </a:prstGeom>
        </p:spPr>
        <p:style>
          <a:lnRef idx="3">
            <a:schemeClr val="accent2"/>
          </a:lnRef>
          <a:fillRef idx="0">
            <a:schemeClr val="accent2"/>
          </a:fillRef>
          <a:effectRef idx="2">
            <a:schemeClr val="accent2"/>
          </a:effectRef>
          <a:fontRef idx="minor">
            <a:schemeClr val="tx1"/>
          </a:fontRef>
        </p:style>
        <p:txBody>
          <a:bodyPr rtlCol="0" anchor="ctr"/>
          <a:lstStyle/>
          <a:p>
            <a:pPr algn="ctr"/>
            <a:r>
              <a:rPr lang="vi-VN" sz="2800" dirty="0"/>
              <a:t>3.2</a:t>
            </a:r>
          </a:p>
          <a:p>
            <a:pPr algn="ctr"/>
            <a:r>
              <a:rPr lang="vi-VN" sz="2800" dirty="0"/>
              <a:t> </a:t>
            </a:r>
            <a:r>
              <a:rPr lang="vi-VN" sz="2400" dirty="0"/>
              <a:t>PHƯƠNG HƯỚNG CƠ BẢN XÂY DỰNG VÀ PHÁT TRIỂN GIA ĐÌNH VIỆT NAM TRONG TKQĐ LÊN CNXH </a:t>
            </a:r>
          </a:p>
        </p:txBody>
      </p:sp>
    </p:spTree>
    <p:extLst>
      <p:ext uri="{BB962C8B-B14F-4D97-AF65-F5344CB8AC3E}">
        <p14:creationId xmlns:p14="http://schemas.microsoft.com/office/powerpoint/2010/main" val="2613102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4962"/>
            <a:ext cx="8229600" cy="1265238"/>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n-US" sz="3200" dirty="0">
                <a:latin typeface="Arial" pitchFamily="34" charset="0"/>
                <a:cs typeface="Arial" pitchFamily="34" charset="0"/>
              </a:rPr>
              <a:t>3.1 SỰ BIẾN ĐỔI CỦA GIA ĐÌNH VIỆT NAM TRONG THỜI KỲ QUÁ ĐỘ LÊN </a:t>
            </a:r>
            <a:br>
              <a:rPr lang="en-US" sz="3200" dirty="0">
                <a:latin typeface="Arial" pitchFamily="34" charset="0"/>
                <a:cs typeface="Arial" pitchFamily="34" charset="0"/>
              </a:rPr>
            </a:br>
            <a:r>
              <a:rPr lang="en-US" sz="3200" dirty="0">
                <a:latin typeface="Arial" pitchFamily="34" charset="0"/>
                <a:cs typeface="Arial" pitchFamily="34" charset="0"/>
              </a:rPr>
              <a:t>CHỦ NGHĨA XÃ HỘI </a:t>
            </a:r>
            <a:endParaRPr lang="vi-VN" sz="3200" dirty="0">
              <a:latin typeface="Arial" pitchFamily="34" charset="0"/>
              <a:cs typeface="Arial" pitchFamily="34" charset="0"/>
            </a:endParaRPr>
          </a:p>
        </p:txBody>
      </p:sp>
      <p:sp>
        <p:nvSpPr>
          <p:cNvPr id="4" name="Double Bracket 3"/>
          <p:cNvSpPr/>
          <p:nvPr/>
        </p:nvSpPr>
        <p:spPr>
          <a:xfrm>
            <a:off x="457200" y="1905000"/>
            <a:ext cx="2514600" cy="4038600"/>
          </a:xfrm>
          <a:prstGeom prst="bracketPair">
            <a:avLst/>
          </a:prstGeom>
        </p:spPr>
        <p:style>
          <a:lnRef idx="3">
            <a:schemeClr val="accent6"/>
          </a:lnRef>
          <a:fillRef idx="0">
            <a:schemeClr val="accent6"/>
          </a:fillRef>
          <a:effectRef idx="2">
            <a:schemeClr val="accent6"/>
          </a:effectRef>
          <a:fontRef idx="minor">
            <a:schemeClr val="tx1"/>
          </a:fontRef>
        </p:style>
        <p:txBody>
          <a:bodyPr rtlCol="0" anchor="ctr"/>
          <a:lstStyle/>
          <a:p>
            <a:pPr algn="ctr"/>
            <a:r>
              <a:rPr lang="en-US" sz="2800" dirty="0">
                <a:latin typeface="Arial" pitchFamily="34" charset="0"/>
                <a:cs typeface="Arial" pitchFamily="34" charset="0"/>
              </a:rPr>
              <a:t>BIẾN ĐỔI VỀ </a:t>
            </a:r>
          </a:p>
          <a:p>
            <a:pPr algn="ctr"/>
            <a:r>
              <a:rPr lang="en-US" sz="2800" dirty="0">
                <a:latin typeface="Arial" pitchFamily="34" charset="0"/>
                <a:cs typeface="Arial" pitchFamily="34" charset="0"/>
              </a:rPr>
              <a:t>QUY MÔ, KẾT CẤU CỦA GIA ĐÌNH</a:t>
            </a:r>
            <a:endParaRPr lang="vi-VN" sz="2800" dirty="0">
              <a:latin typeface="Arial" pitchFamily="34" charset="0"/>
              <a:cs typeface="Arial" pitchFamily="34" charset="0"/>
            </a:endParaRPr>
          </a:p>
        </p:txBody>
      </p:sp>
      <p:sp>
        <p:nvSpPr>
          <p:cNvPr id="5" name="Double Bracket 4"/>
          <p:cNvSpPr/>
          <p:nvPr/>
        </p:nvSpPr>
        <p:spPr>
          <a:xfrm>
            <a:off x="3505200" y="1891145"/>
            <a:ext cx="2452255" cy="4038600"/>
          </a:xfrm>
          <a:prstGeom prst="bracketPair">
            <a:avLst/>
          </a:prstGeom>
        </p:spPr>
        <p:style>
          <a:lnRef idx="3">
            <a:schemeClr val="accent2"/>
          </a:lnRef>
          <a:fillRef idx="0">
            <a:schemeClr val="accent2"/>
          </a:fillRef>
          <a:effectRef idx="2">
            <a:schemeClr val="accent2"/>
          </a:effectRef>
          <a:fontRef idx="minor">
            <a:schemeClr val="tx1"/>
          </a:fontRef>
        </p:style>
        <p:txBody>
          <a:bodyPr rtlCol="0" anchor="ctr"/>
          <a:lstStyle/>
          <a:p>
            <a:pPr algn="ctr"/>
            <a:r>
              <a:rPr lang="en-US" sz="2800" dirty="0">
                <a:latin typeface="Arial" pitchFamily="34" charset="0"/>
                <a:cs typeface="Arial" pitchFamily="34" charset="0"/>
              </a:rPr>
              <a:t>BIẾN ĐỔI VỀ THỰC HIỆN </a:t>
            </a:r>
          </a:p>
          <a:p>
            <a:pPr algn="ctr"/>
            <a:r>
              <a:rPr lang="en-US" sz="2800" dirty="0">
                <a:latin typeface="Arial" pitchFamily="34" charset="0"/>
                <a:cs typeface="Arial" pitchFamily="34" charset="0"/>
              </a:rPr>
              <a:t>CÁC CHỨC NĂNG CỦA GIA ĐÌNH</a:t>
            </a:r>
            <a:endParaRPr lang="vi-VN" sz="2800" dirty="0">
              <a:latin typeface="Arial" pitchFamily="34" charset="0"/>
              <a:cs typeface="Arial" pitchFamily="34" charset="0"/>
            </a:endParaRPr>
          </a:p>
        </p:txBody>
      </p:sp>
      <p:sp>
        <p:nvSpPr>
          <p:cNvPr id="6" name="Double Bracket 5"/>
          <p:cNvSpPr/>
          <p:nvPr/>
        </p:nvSpPr>
        <p:spPr>
          <a:xfrm>
            <a:off x="6477000" y="1828800"/>
            <a:ext cx="2514600" cy="4038600"/>
          </a:xfrm>
          <a:prstGeom prst="bracketPair">
            <a:avLst/>
          </a:prstGeom>
        </p:spPr>
        <p:style>
          <a:lnRef idx="3">
            <a:schemeClr val="accent4"/>
          </a:lnRef>
          <a:fillRef idx="0">
            <a:schemeClr val="accent4"/>
          </a:fillRef>
          <a:effectRef idx="2">
            <a:schemeClr val="accent4"/>
          </a:effectRef>
          <a:fontRef idx="minor">
            <a:schemeClr val="tx1"/>
          </a:fontRef>
        </p:style>
        <p:txBody>
          <a:bodyPr rtlCol="0" anchor="ctr"/>
          <a:lstStyle/>
          <a:p>
            <a:pPr algn="ctr"/>
            <a:r>
              <a:rPr lang="en-US" sz="2800" dirty="0">
                <a:latin typeface="Arial" pitchFamily="34" charset="0"/>
                <a:cs typeface="Arial" pitchFamily="34" charset="0"/>
              </a:rPr>
              <a:t>BIẾN ĐỔI VỀ </a:t>
            </a:r>
          </a:p>
          <a:p>
            <a:pPr algn="ctr"/>
            <a:r>
              <a:rPr lang="en-US" sz="2800" dirty="0">
                <a:latin typeface="Arial" pitchFamily="34" charset="0"/>
                <a:cs typeface="Arial" pitchFamily="34" charset="0"/>
              </a:rPr>
              <a:t>QUAN HỆ TRONG</a:t>
            </a:r>
          </a:p>
          <a:p>
            <a:pPr algn="ctr"/>
            <a:r>
              <a:rPr lang="en-US" sz="2800" dirty="0">
                <a:latin typeface="Arial" pitchFamily="34" charset="0"/>
                <a:cs typeface="Arial" pitchFamily="34" charset="0"/>
              </a:rPr>
              <a:t> GIA ĐÌNH</a:t>
            </a:r>
            <a:endParaRPr lang="vi-VN" sz="2800" dirty="0">
              <a:latin typeface="Arial" pitchFamily="34" charset="0"/>
              <a:cs typeface="Arial" pitchFamily="34" charset="0"/>
            </a:endParaRPr>
          </a:p>
        </p:txBody>
      </p:sp>
    </p:spTree>
    <p:extLst>
      <p:ext uri="{BB962C8B-B14F-4D97-AF65-F5344CB8AC3E}">
        <p14:creationId xmlns:p14="http://schemas.microsoft.com/office/powerpoint/2010/main" val="3343821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uble Bracket 3"/>
          <p:cNvSpPr/>
          <p:nvPr/>
        </p:nvSpPr>
        <p:spPr>
          <a:xfrm>
            <a:off x="457200" y="990600"/>
            <a:ext cx="2514600" cy="4038600"/>
          </a:xfrm>
          <a:prstGeom prst="bracketPair">
            <a:avLst/>
          </a:prstGeom>
        </p:spPr>
        <p:style>
          <a:lnRef idx="3">
            <a:schemeClr val="accent6"/>
          </a:lnRef>
          <a:fillRef idx="0">
            <a:schemeClr val="accent6"/>
          </a:fillRef>
          <a:effectRef idx="2">
            <a:schemeClr val="accent6"/>
          </a:effectRef>
          <a:fontRef idx="minor">
            <a:schemeClr val="tx1"/>
          </a:fontRef>
        </p:style>
        <p:txBody>
          <a:bodyPr rtlCol="0" anchor="ctr"/>
          <a:lstStyle/>
          <a:p>
            <a:pPr algn="ctr"/>
            <a:r>
              <a:rPr lang="en-US" sz="2800" dirty="0">
                <a:latin typeface="Arial" pitchFamily="34" charset="0"/>
                <a:cs typeface="Arial" pitchFamily="34" charset="0"/>
              </a:rPr>
              <a:t>BIẾN ĐỔI VỀ </a:t>
            </a:r>
          </a:p>
          <a:p>
            <a:pPr algn="ctr"/>
            <a:r>
              <a:rPr lang="en-US" sz="2800" dirty="0">
                <a:latin typeface="Arial" pitchFamily="34" charset="0"/>
                <a:cs typeface="Arial" pitchFamily="34" charset="0"/>
              </a:rPr>
              <a:t>QUY MÔ, KẾT CẤU CỦA GIA ĐÌNH</a:t>
            </a:r>
            <a:endParaRPr lang="vi-VN" sz="2800" dirty="0">
              <a:latin typeface="Arial" pitchFamily="34" charset="0"/>
              <a:cs typeface="Arial" pitchFamily="34" charset="0"/>
            </a:endParaRPr>
          </a:p>
        </p:txBody>
      </p:sp>
      <p:sp>
        <p:nvSpPr>
          <p:cNvPr id="7" name="Rounded Rectangle 6"/>
          <p:cNvSpPr/>
          <p:nvPr/>
        </p:nvSpPr>
        <p:spPr>
          <a:xfrm>
            <a:off x="3581400" y="1600200"/>
            <a:ext cx="4495800" cy="2743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lumMod val="85000"/>
                    <a:lumOff val="15000"/>
                  </a:schemeClr>
                </a:solidFill>
              </a:rPr>
              <a:t>Thu </a:t>
            </a:r>
            <a:r>
              <a:rPr lang="en-US" sz="4000" dirty="0" err="1">
                <a:solidFill>
                  <a:schemeClr val="tx1">
                    <a:lumMod val="85000"/>
                    <a:lumOff val="15000"/>
                  </a:schemeClr>
                </a:solidFill>
              </a:rPr>
              <a:t>nhỏ</a:t>
            </a:r>
            <a:endParaRPr lang="vi-VN" sz="4000" dirty="0">
              <a:solidFill>
                <a:schemeClr val="tx1">
                  <a:lumMod val="85000"/>
                  <a:lumOff val="15000"/>
                </a:schemeClr>
              </a:solidFill>
            </a:endParaRPr>
          </a:p>
        </p:txBody>
      </p:sp>
      <p:cxnSp>
        <p:nvCxnSpPr>
          <p:cNvPr id="9" name="Straight Arrow Connector 8"/>
          <p:cNvCxnSpPr/>
          <p:nvPr/>
        </p:nvCxnSpPr>
        <p:spPr>
          <a:xfrm>
            <a:off x="3124200" y="3009900"/>
            <a:ext cx="17526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4348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ouble Bracket 4"/>
          <p:cNvSpPr/>
          <p:nvPr/>
        </p:nvSpPr>
        <p:spPr>
          <a:xfrm>
            <a:off x="457200" y="1295400"/>
            <a:ext cx="2452255" cy="4038600"/>
          </a:xfrm>
          <a:prstGeom prst="bracketPair">
            <a:avLst/>
          </a:prstGeom>
        </p:spPr>
        <p:style>
          <a:lnRef idx="3">
            <a:schemeClr val="accent2"/>
          </a:lnRef>
          <a:fillRef idx="0">
            <a:schemeClr val="accent2"/>
          </a:fillRef>
          <a:effectRef idx="2">
            <a:schemeClr val="accent2"/>
          </a:effectRef>
          <a:fontRef idx="minor">
            <a:schemeClr val="tx1"/>
          </a:fontRef>
        </p:style>
        <p:txBody>
          <a:bodyPr rtlCol="0" anchor="ctr"/>
          <a:lstStyle/>
          <a:p>
            <a:pPr algn="ctr"/>
            <a:r>
              <a:rPr lang="en-US" sz="2800" dirty="0">
                <a:latin typeface="Arial" pitchFamily="34" charset="0"/>
                <a:cs typeface="Arial" pitchFamily="34" charset="0"/>
              </a:rPr>
              <a:t>BIẾN ĐỔI VỀ THỰC HIỆN</a:t>
            </a:r>
          </a:p>
          <a:p>
            <a:pPr algn="ctr"/>
            <a:r>
              <a:rPr lang="en-US" sz="2800" dirty="0">
                <a:latin typeface="Arial" pitchFamily="34" charset="0"/>
                <a:cs typeface="Arial" pitchFamily="34" charset="0"/>
              </a:rPr>
              <a:t>CÁC CHỨC NĂNG CỦA GIA ĐÌNH</a:t>
            </a:r>
            <a:endParaRPr lang="vi-VN" sz="2800" dirty="0">
              <a:latin typeface="Arial" pitchFamily="34" charset="0"/>
              <a:cs typeface="Arial" pitchFamily="34" charset="0"/>
            </a:endParaRPr>
          </a:p>
        </p:txBody>
      </p:sp>
      <p:sp>
        <p:nvSpPr>
          <p:cNvPr id="3" name="Rounded Rectangle 2"/>
          <p:cNvSpPr/>
          <p:nvPr/>
        </p:nvSpPr>
        <p:spPr>
          <a:xfrm>
            <a:off x="3657600" y="609600"/>
            <a:ext cx="5105400" cy="108065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a:solidFill>
                  <a:schemeClr val="tx1">
                    <a:lumMod val="85000"/>
                    <a:lumOff val="15000"/>
                  </a:schemeClr>
                </a:solidFill>
                <a:latin typeface="Arial" pitchFamily="34" charset="0"/>
                <a:cs typeface="Arial" pitchFamily="34" charset="0"/>
              </a:rPr>
              <a:t>Tái</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sản</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xuất</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ra</a:t>
            </a:r>
            <a:r>
              <a:rPr lang="en-US" sz="2800" dirty="0">
                <a:solidFill>
                  <a:schemeClr val="tx1">
                    <a:lumMod val="85000"/>
                    <a:lumOff val="15000"/>
                  </a:schemeClr>
                </a:solidFill>
                <a:latin typeface="Arial" pitchFamily="34" charset="0"/>
                <a:cs typeface="Arial" pitchFamily="34" charset="0"/>
              </a:rPr>
              <a:t> con </a:t>
            </a:r>
            <a:r>
              <a:rPr lang="en-US" sz="2800" dirty="0" err="1">
                <a:solidFill>
                  <a:schemeClr val="tx1">
                    <a:lumMod val="85000"/>
                    <a:lumOff val="15000"/>
                  </a:schemeClr>
                </a:solidFill>
                <a:latin typeface="Arial" pitchFamily="34" charset="0"/>
                <a:cs typeface="Arial" pitchFamily="34" charset="0"/>
              </a:rPr>
              <a:t>ng</a:t>
            </a:r>
            <a:r>
              <a:rPr lang="vi-VN" sz="2800" dirty="0">
                <a:solidFill>
                  <a:schemeClr val="tx1">
                    <a:lumMod val="85000"/>
                    <a:lumOff val="15000"/>
                  </a:schemeClr>
                </a:solidFill>
                <a:latin typeface="Arial" pitchFamily="34" charset="0"/>
                <a:cs typeface="Arial" pitchFamily="34" charset="0"/>
              </a:rPr>
              <a:t>ười: </a:t>
            </a:r>
            <a:r>
              <a:rPr lang="vi-VN" sz="2800" i="1" dirty="0">
                <a:solidFill>
                  <a:schemeClr val="tx1">
                    <a:lumMod val="85000"/>
                    <a:lumOff val="15000"/>
                  </a:schemeClr>
                </a:solidFill>
                <a:latin typeface="Arial" pitchFamily="34" charset="0"/>
                <a:cs typeface="Arial" pitchFamily="34" charset="0"/>
              </a:rPr>
              <a:t>Chủ động </a:t>
            </a:r>
          </a:p>
        </p:txBody>
      </p:sp>
      <p:sp>
        <p:nvSpPr>
          <p:cNvPr id="7" name="Rounded Rectangle 6"/>
          <p:cNvSpPr/>
          <p:nvPr/>
        </p:nvSpPr>
        <p:spPr>
          <a:xfrm>
            <a:off x="3810000" y="1905000"/>
            <a:ext cx="5105400" cy="108065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a:solidFill>
                  <a:schemeClr val="tx1">
                    <a:lumMod val="85000"/>
                    <a:lumOff val="15000"/>
                  </a:schemeClr>
                </a:solidFill>
                <a:latin typeface="Arial" pitchFamily="34" charset="0"/>
                <a:cs typeface="Arial" pitchFamily="34" charset="0"/>
              </a:rPr>
              <a:t>Kinh</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tế</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và</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tổ</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chức</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tiêu</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dùng</a:t>
            </a:r>
            <a:r>
              <a:rPr lang="en-US" sz="2800" dirty="0">
                <a:solidFill>
                  <a:schemeClr val="tx1">
                    <a:lumMod val="85000"/>
                    <a:lumOff val="15000"/>
                  </a:schemeClr>
                </a:solidFill>
                <a:latin typeface="Arial" pitchFamily="34" charset="0"/>
                <a:cs typeface="Arial" pitchFamily="34" charset="0"/>
              </a:rPr>
              <a:t>: </a:t>
            </a:r>
            <a:r>
              <a:rPr lang="en-US" sz="2800" i="1" dirty="0" err="1">
                <a:solidFill>
                  <a:schemeClr val="tx1">
                    <a:lumMod val="85000"/>
                    <a:lumOff val="15000"/>
                  </a:schemeClr>
                </a:solidFill>
                <a:latin typeface="Arial" pitchFamily="34" charset="0"/>
                <a:cs typeface="Arial" pitchFamily="34" charset="0"/>
              </a:rPr>
              <a:t>Sản</a:t>
            </a:r>
            <a:r>
              <a:rPr lang="en-US" sz="2800" i="1" dirty="0">
                <a:solidFill>
                  <a:schemeClr val="tx1">
                    <a:lumMod val="85000"/>
                    <a:lumOff val="15000"/>
                  </a:schemeClr>
                </a:solidFill>
                <a:latin typeface="Arial" pitchFamily="34" charset="0"/>
                <a:cs typeface="Arial" pitchFamily="34" charset="0"/>
              </a:rPr>
              <a:t> </a:t>
            </a:r>
            <a:r>
              <a:rPr lang="en-US" sz="2800" i="1" dirty="0" err="1">
                <a:solidFill>
                  <a:schemeClr val="tx1">
                    <a:lumMod val="85000"/>
                    <a:lumOff val="15000"/>
                  </a:schemeClr>
                </a:solidFill>
                <a:latin typeface="Arial" pitchFamily="34" charset="0"/>
                <a:cs typeface="Arial" pitchFamily="34" charset="0"/>
              </a:rPr>
              <a:t>xuất</a:t>
            </a:r>
            <a:r>
              <a:rPr lang="en-US" sz="2800" i="1" dirty="0">
                <a:solidFill>
                  <a:schemeClr val="tx1">
                    <a:lumMod val="85000"/>
                    <a:lumOff val="15000"/>
                  </a:schemeClr>
                </a:solidFill>
                <a:latin typeface="Arial" pitchFamily="34" charset="0"/>
                <a:cs typeface="Arial" pitchFamily="34" charset="0"/>
              </a:rPr>
              <a:t> </a:t>
            </a:r>
            <a:r>
              <a:rPr lang="en-US" sz="2800" i="1" dirty="0" err="1">
                <a:solidFill>
                  <a:schemeClr val="tx1">
                    <a:lumMod val="85000"/>
                    <a:lumOff val="15000"/>
                  </a:schemeClr>
                </a:solidFill>
                <a:latin typeface="Arial" pitchFamily="34" charset="0"/>
                <a:cs typeface="Arial" pitchFamily="34" charset="0"/>
              </a:rPr>
              <a:t>hàng</a:t>
            </a:r>
            <a:r>
              <a:rPr lang="en-US" sz="2800" i="1" dirty="0">
                <a:solidFill>
                  <a:schemeClr val="tx1">
                    <a:lumMod val="85000"/>
                    <a:lumOff val="15000"/>
                  </a:schemeClr>
                </a:solidFill>
                <a:latin typeface="Arial" pitchFamily="34" charset="0"/>
                <a:cs typeface="Arial" pitchFamily="34" charset="0"/>
              </a:rPr>
              <a:t> </a:t>
            </a:r>
            <a:r>
              <a:rPr lang="en-US" sz="2800" i="1" dirty="0" err="1">
                <a:solidFill>
                  <a:schemeClr val="tx1">
                    <a:lumMod val="85000"/>
                    <a:lumOff val="15000"/>
                  </a:schemeClr>
                </a:solidFill>
                <a:latin typeface="Arial" pitchFamily="34" charset="0"/>
                <a:cs typeface="Arial" pitchFamily="34" charset="0"/>
              </a:rPr>
              <a:t>hóa</a:t>
            </a:r>
            <a:endParaRPr lang="vi-VN" sz="2800" i="1" dirty="0">
              <a:solidFill>
                <a:schemeClr val="tx1">
                  <a:lumMod val="85000"/>
                  <a:lumOff val="15000"/>
                </a:schemeClr>
              </a:solidFill>
              <a:latin typeface="Arial" pitchFamily="34" charset="0"/>
              <a:cs typeface="Arial" pitchFamily="34" charset="0"/>
            </a:endParaRPr>
          </a:p>
        </p:txBody>
      </p:sp>
      <p:sp>
        <p:nvSpPr>
          <p:cNvPr id="8" name="Rounded Rectangle 7"/>
          <p:cNvSpPr/>
          <p:nvPr/>
        </p:nvSpPr>
        <p:spPr>
          <a:xfrm>
            <a:off x="3962400" y="3061855"/>
            <a:ext cx="5105400" cy="120534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a:solidFill>
                  <a:schemeClr val="tx1">
                    <a:lumMod val="85000"/>
                    <a:lumOff val="15000"/>
                  </a:schemeClr>
                </a:solidFill>
                <a:latin typeface="Arial" pitchFamily="34" charset="0"/>
                <a:cs typeface="Arial" pitchFamily="34" charset="0"/>
              </a:rPr>
              <a:t>Giáo</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dục</a:t>
            </a:r>
            <a:r>
              <a:rPr lang="en-US" sz="2800" dirty="0">
                <a:solidFill>
                  <a:schemeClr val="tx1">
                    <a:lumMod val="85000"/>
                    <a:lumOff val="15000"/>
                  </a:schemeClr>
                </a:solidFill>
                <a:latin typeface="Arial" pitchFamily="34" charset="0"/>
                <a:cs typeface="Arial" pitchFamily="34" charset="0"/>
              </a:rPr>
              <a:t>: </a:t>
            </a:r>
            <a:r>
              <a:rPr lang="vi-VN" sz="2800" i="1" dirty="0">
                <a:solidFill>
                  <a:schemeClr val="tx1">
                    <a:lumMod val="85000"/>
                    <a:lumOff val="15000"/>
                  </a:schemeClr>
                </a:solidFill>
                <a:latin typeface="Arial" pitchFamily="34" charset="0"/>
                <a:cs typeface="Arial" pitchFamily="34" charset="0"/>
              </a:rPr>
              <a:t>đầu tư tài chính cho giáo dục con cái tăng lên</a:t>
            </a:r>
          </a:p>
        </p:txBody>
      </p:sp>
      <p:sp>
        <p:nvSpPr>
          <p:cNvPr id="9" name="Rounded Rectangle 8"/>
          <p:cNvSpPr/>
          <p:nvPr/>
        </p:nvSpPr>
        <p:spPr>
          <a:xfrm>
            <a:off x="3962400" y="4572000"/>
            <a:ext cx="5105400" cy="1600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a:solidFill>
                  <a:schemeClr val="tx1">
                    <a:lumMod val="85000"/>
                    <a:lumOff val="15000"/>
                  </a:schemeClr>
                </a:solidFill>
                <a:latin typeface="Arial" pitchFamily="34" charset="0"/>
                <a:cs typeface="Arial" pitchFamily="34" charset="0"/>
              </a:rPr>
              <a:t>Thỏa</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mãn</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nhu</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cầu</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tâm</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sinh</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lý</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duy</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trì</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tình</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cảm</a:t>
            </a:r>
            <a:r>
              <a:rPr lang="en-US" sz="2800" dirty="0">
                <a:solidFill>
                  <a:schemeClr val="tx1">
                    <a:lumMod val="85000"/>
                    <a:lumOff val="15000"/>
                  </a:schemeClr>
                </a:solidFill>
                <a:latin typeface="Arial" pitchFamily="34" charset="0"/>
                <a:cs typeface="Arial" pitchFamily="34" charset="0"/>
              </a:rPr>
              <a:t> </a:t>
            </a:r>
            <a:r>
              <a:rPr lang="en-US" sz="2800" dirty="0" err="1">
                <a:solidFill>
                  <a:schemeClr val="tx1">
                    <a:lumMod val="85000"/>
                    <a:lumOff val="15000"/>
                  </a:schemeClr>
                </a:solidFill>
                <a:latin typeface="Arial" pitchFamily="34" charset="0"/>
                <a:cs typeface="Arial" pitchFamily="34" charset="0"/>
              </a:rPr>
              <a:t>gia</a:t>
            </a:r>
            <a:r>
              <a:rPr lang="en-US" sz="2800" dirty="0">
                <a:solidFill>
                  <a:schemeClr val="tx1">
                    <a:lumMod val="85000"/>
                    <a:lumOff val="15000"/>
                  </a:schemeClr>
                </a:solidFill>
                <a:latin typeface="Arial" pitchFamily="34" charset="0"/>
                <a:cs typeface="Arial" pitchFamily="34" charset="0"/>
              </a:rPr>
              <a:t> </a:t>
            </a:r>
            <a:r>
              <a:rPr lang="vi-VN" sz="2800" dirty="0">
                <a:solidFill>
                  <a:schemeClr val="tx1">
                    <a:lumMod val="85000"/>
                    <a:lumOff val="15000"/>
                  </a:schemeClr>
                </a:solidFill>
                <a:latin typeface="Arial" pitchFamily="34" charset="0"/>
                <a:cs typeface="Arial" pitchFamily="34" charset="0"/>
              </a:rPr>
              <a:t>đình: </a:t>
            </a:r>
            <a:r>
              <a:rPr lang="vi-VN" sz="2800" i="1" dirty="0">
                <a:solidFill>
                  <a:schemeClr val="tx1">
                    <a:lumMod val="85000"/>
                    <a:lumOff val="15000"/>
                  </a:schemeClr>
                </a:solidFill>
                <a:latin typeface="Arial" pitchFamily="34" charset="0"/>
                <a:cs typeface="Arial" pitchFamily="34" charset="0"/>
              </a:rPr>
              <a:t>yếu tố quyết định sự bền vững của gia đình </a:t>
            </a:r>
          </a:p>
        </p:txBody>
      </p:sp>
      <p:cxnSp>
        <p:nvCxnSpPr>
          <p:cNvPr id="12" name="Straight Arrow Connector 11"/>
          <p:cNvCxnSpPr/>
          <p:nvPr/>
        </p:nvCxnSpPr>
        <p:spPr>
          <a:xfrm flipV="1">
            <a:off x="2909455" y="1295400"/>
            <a:ext cx="748145" cy="20193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5" idx="3"/>
          </p:cNvCxnSpPr>
          <p:nvPr/>
        </p:nvCxnSpPr>
        <p:spPr>
          <a:xfrm flipV="1">
            <a:off x="2909455" y="2305050"/>
            <a:ext cx="976744" cy="100965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5" idx="3"/>
          </p:cNvCxnSpPr>
          <p:nvPr/>
        </p:nvCxnSpPr>
        <p:spPr>
          <a:xfrm>
            <a:off x="2909455" y="3314700"/>
            <a:ext cx="976744" cy="3463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5" idx="3"/>
          </p:cNvCxnSpPr>
          <p:nvPr/>
        </p:nvCxnSpPr>
        <p:spPr>
          <a:xfrm>
            <a:off x="2909455" y="3314700"/>
            <a:ext cx="1205345" cy="14097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4348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barn(inVertical)">
                                      <p:cBhvr>
                                        <p:cTn id="14" dur="500"/>
                                        <p:tgtEl>
                                          <p:spTgt spid="12"/>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barn(inVertical)">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barn(inVertical)">
                                      <p:cBhvr>
                                        <p:cTn id="24" dur="5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barn(inVertical)">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barn(inVertical)">
                                      <p:cBhvr>
                                        <p:cTn id="34" dur="500"/>
                                        <p:tgtEl>
                                          <p:spTgt spid="15"/>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barn(inVertical)">
                                      <p:cBhvr>
                                        <p:cTn id="39" dur="500"/>
                                        <p:tgtEl>
                                          <p:spTgt spid="8"/>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nodeType="click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barn(inVertical)">
                                      <p:cBhvr>
                                        <p:cTn id="44" dur="500"/>
                                        <p:tgtEl>
                                          <p:spTgt spid="16"/>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barn(inVertical)">
                                      <p:cBhvr>
                                        <p:cTn id="4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3" grpId="0"/>
      <p:bldP spid="7" grpId="0"/>
      <p:bldP spid="8"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ouble Bracket 5"/>
          <p:cNvSpPr/>
          <p:nvPr/>
        </p:nvSpPr>
        <p:spPr>
          <a:xfrm>
            <a:off x="228600" y="1295400"/>
            <a:ext cx="2514600" cy="4038600"/>
          </a:xfrm>
          <a:prstGeom prst="bracketPair">
            <a:avLst/>
          </a:prstGeom>
        </p:spPr>
        <p:style>
          <a:lnRef idx="3">
            <a:schemeClr val="accent4"/>
          </a:lnRef>
          <a:fillRef idx="0">
            <a:schemeClr val="accent4"/>
          </a:fillRef>
          <a:effectRef idx="2">
            <a:schemeClr val="accent4"/>
          </a:effectRef>
          <a:fontRef idx="minor">
            <a:schemeClr val="tx1"/>
          </a:fontRef>
        </p:style>
        <p:txBody>
          <a:bodyPr rtlCol="0" anchor="ctr"/>
          <a:lstStyle/>
          <a:p>
            <a:pPr algn="ctr"/>
            <a:r>
              <a:rPr lang="en-US" sz="2800" dirty="0">
                <a:latin typeface="Arial" pitchFamily="34" charset="0"/>
                <a:cs typeface="Arial" pitchFamily="34" charset="0"/>
              </a:rPr>
              <a:t>BIẾN ĐỔI VỀ </a:t>
            </a:r>
          </a:p>
          <a:p>
            <a:pPr algn="ctr"/>
            <a:r>
              <a:rPr lang="en-US" sz="2800" dirty="0">
                <a:latin typeface="Arial" pitchFamily="34" charset="0"/>
                <a:cs typeface="Arial" pitchFamily="34" charset="0"/>
              </a:rPr>
              <a:t>QUAN HỆ</a:t>
            </a:r>
          </a:p>
          <a:p>
            <a:pPr algn="ctr"/>
            <a:r>
              <a:rPr lang="en-US" sz="2800" dirty="0">
                <a:latin typeface="Arial" pitchFamily="34" charset="0"/>
                <a:cs typeface="Arial" pitchFamily="34" charset="0"/>
              </a:rPr>
              <a:t>TRONG</a:t>
            </a:r>
          </a:p>
          <a:p>
            <a:pPr algn="ctr"/>
            <a:r>
              <a:rPr lang="en-US" sz="2800" dirty="0">
                <a:latin typeface="Arial" pitchFamily="34" charset="0"/>
                <a:cs typeface="Arial" pitchFamily="34" charset="0"/>
              </a:rPr>
              <a:t> GIA ĐÌNH</a:t>
            </a:r>
            <a:endParaRPr lang="vi-VN" sz="2800" dirty="0">
              <a:latin typeface="Arial" pitchFamily="34" charset="0"/>
              <a:cs typeface="Arial" pitchFamily="34" charset="0"/>
            </a:endParaRPr>
          </a:p>
        </p:txBody>
      </p:sp>
      <p:sp>
        <p:nvSpPr>
          <p:cNvPr id="7" name="Rounded Rectangle 6"/>
          <p:cNvSpPr/>
          <p:nvPr/>
        </p:nvSpPr>
        <p:spPr>
          <a:xfrm>
            <a:off x="3810000" y="1600200"/>
            <a:ext cx="2667000" cy="1447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a:solidFill>
                  <a:schemeClr val="tx1">
                    <a:lumMod val="85000"/>
                    <a:lumOff val="15000"/>
                  </a:schemeClr>
                </a:solidFill>
              </a:rPr>
              <a:t>Quan</a:t>
            </a:r>
            <a:r>
              <a:rPr lang="en-US" sz="2800" dirty="0">
                <a:solidFill>
                  <a:schemeClr val="tx1">
                    <a:lumMod val="85000"/>
                    <a:lumOff val="15000"/>
                  </a:schemeClr>
                </a:solidFill>
              </a:rPr>
              <a:t> </a:t>
            </a:r>
            <a:r>
              <a:rPr lang="en-US" sz="2800" dirty="0" err="1">
                <a:solidFill>
                  <a:schemeClr val="tx1">
                    <a:lumMod val="85000"/>
                    <a:lumOff val="15000"/>
                  </a:schemeClr>
                </a:solidFill>
              </a:rPr>
              <a:t>hệ</a:t>
            </a:r>
            <a:r>
              <a:rPr lang="en-US" sz="2800" dirty="0">
                <a:solidFill>
                  <a:schemeClr val="tx1">
                    <a:lumMod val="85000"/>
                    <a:lumOff val="15000"/>
                  </a:schemeClr>
                </a:solidFill>
              </a:rPr>
              <a:t> </a:t>
            </a:r>
            <a:r>
              <a:rPr lang="en-US" sz="2800" dirty="0" err="1">
                <a:solidFill>
                  <a:schemeClr val="tx1">
                    <a:lumMod val="85000"/>
                    <a:lumOff val="15000"/>
                  </a:schemeClr>
                </a:solidFill>
              </a:rPr>
              <a:t>hôn</a:t>
            </a:r>
            <a:r>
              <a:rPr lang="en-US" sz="2800" dirty="0">
                <a:solidFill>
                  <a:schemeClr val="tx1">
                    <a:lumMod val="85000"/>
                    <a:lumOff val="15000"/>
                  </a:schemeClr>
                </a:solidFill>
              </a:rPr>
              <a:t> </a:t>
            </a:r>
            <a:r>
              <a:rPr lang="en-US" sz="2800" dirty="0" err="1">
                <a:solidFill>
                  <a:schemeClr val="tx1">
                    <a:lumMod val="85000"/>
                    <a:lumOff val="15000"/>
                  </a:schemeClr>
                </a:solidFill>
              </a:rPr>
              <a:t>nhân</a:t>
            </a:r>
            <a:r>
              <a:rPr lang="en-US" sz="2800" dirty="0">
                <a:solidFill>
                  <a:schemeClr val="tx1">
                    <a:lumMod val="85000"/>
                    <a:lumOff val="15000"/>
                  </a:schemeClr>
                </a:solidFill>
              </a:rPr>
              <a:t>, </a:t>
            </a:r>
            <a:r>
              <a:rPr lang="en-US" sz="2800" dirty="0" err="1">
                <a:solidFill>
                  <a:schemeClr val="tx1">
                    <a:lumMod val="85000"/>
                    <a:lumOff val="15000"/>
                  </a:schemeClr>
                </a:solidFill>
              </a:rPr>
              <a:t>quan</a:t>
            </a:r>
            <a:r>
              <a:rPr lang="en-US" sz="2800" dirty="0">
                <a:solidFill>
                  <a:schemeClr val="tx1">
                    <a:lumMod val="85000"/>
                    <a:lumOff val="15000"/>
                  </a:schemeClr>
                </a:solidFill>
              </a:rPr>
              <a:t> </a:t>
            </a:r>
            <a:r>
              <a:rPr lang="en-US" sz="2800" dirty="0" err="1">
                <a:solidFill>
                  <a:schemeClr val="tx1">
                    <a:lumMod val="85000"/>
                    <a:lumOff val="15000"/>
                  </a:schemeClr>
                </a:solidFill>
              </a:rPr>
              <a:t>hệ</a:t>
            </a:r>
            <a:r>
              <a:rPr lang="en-US" sz="2800" dirty="0">
                <a:solidFill>
                  <a:schemeClr val="tx1">
                    <a:lumMod val="85000"/>
                    <a:lumOff val="15000"/>
                  </a:schemeClr>
                </a:solidFill>
              </a:rPr>
              <a:t> </a:t>
            </a:r>
            <a:r>
              <a:rPr lang="en-US" sz="2800" dirty="0" err="1">
                <a:solidFill>
                  <a:schemeClr val="tx1">
                    <a:lumMod val="85000"/>
                    <a:lumOff val="15000"/>
                  </a:schemeClr>
                </a:solidFill>
              </a:rPr>
              <a:t>vợ</a:t>
            </a:r>
            <a:r>
              <a:rPr lang="en-US" sz="2800" dirty="0">
                <a:solidFill>
                  <a:schemeClr val="tx1">
                    <a:lumMod val="85000"/>
                    <a:lumOff val="15000"/>
                  </a:schemeClr>
                </a:solidFill>
              </a:rPr>
              <a:t> </a:t>
            </a:r>
            <a:r>
              <a:rPr lang="en-US" sz="2800" dirty="0" err="1">
                <a:solidFill>
                  <a:schemeClr val="tx1">
                    <a:lumMod val="85000"/>
                    <a:lumOff val="15000"/>
                  </a:schemeClr>
                </a:solidFill>
              </a:rPr>
              <a:t>chồng</a:t>
            </a:r>
            <a:endParaRPr lang="vi-VN" sz="2800" dirty="0">
              <a:solidFill>
                <a:schemeClr val="tx1">
                  <a:lumMod val="85000"/>
                  <a:lumOff val="15000"/>
                </a:schemeClr>
              </a:solidFill>
            </a:endParaRPr>
          </a:p>
        </p:txBody>
      </p:sp>
      <p:sp>
        <p:nvSpPr>
          <p:cNvPr id="8" name="Rounded Rectangle 7"/>
          <p:cNvSpPr/>
          <p:nvPr/>
        </p:nvSpPr>
        <p:spPr>
          <a:xfrm>
            <a:off x="3733800" y="3657600"/>
            <a:ext cx="2590800" cy="1447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a:solidFill>
                  <a:schemeClr val="tx1">
                    <a:lumMod val="85000"/>
                    <a:lumOff val="15000"/>
                  </a:schemeClr>
                </a:solidFill>
              </a:rPr>
              <a:t>Quan</a:t>
            </a:r>
            <a:r>
              <a:rPr lang="en-US" sz="2800" dirty="0">
                <a:solidFill>
                  <a:schemeClr val="tx1">
                    <a:lumMod val="85000"/>
                    <a:lumOff val="15000"/>
                  </a:schemeClr>
                </a:solidFill>
              </a:rPr>
              <a:t> </a:t>
            </a:r>
            <a:r>
              <a:rPr lang="en-US" sz="2800" dirty="0" err="1">
                <a:solidFill>
                  <a:schemeClr val="tx1">
                    <a:lumMod val="85000"/>
                    <a:lumOff val="15000"/>
                  </a:schemeClr>
                </a:solidFill>
              </a:rPr>
              <a:t>hệ</a:t>
            </a:r>
            <a:r>
              <a:rPr lang="en-US" sz="2800" dirty="0">
                <a:solidFill>
                  <a:schemeClr val="tx1">
                    <a:lumMod val="85000"/>
                    <a:lumOff val="15000"/>
                  </a:schemeClr>
                </a:solidFill>
              </a:rPr>
              <a:t> </a:t>
            </a:r>
            <a:r>
              <a:rPr lang="en-US" sz="2800" dirty="0" err="1">
                <a:solidFill>
                  <a:schemeClr val="tx1">
                    <a:lumMod val="85000"/>
                    <a:lumOff val="15000"/>
                  </a:schemeClr>
                </a:solidFill>
              </a:rPr>
              <a:t>giữa</a:t>
            </a:r>
            <a:r>
              <a:rPr lang="en-US" sz="2800" dirty="0">
                <a:solidFill>
                  <a:schemeClr val="tx1">
                    <a:lumMod val="85000"/>
                    <a:lumOff val="15000"/>
                  </a:schemeClr>
                </a:solidFill>
              </a:rPr>
              <a:t> </a:t>
            </a:r>
            <a:r>
              <a:rPr lang="en-US" sz="2800" dirty="0" err="1">
                <a:solidFill>
                  <a:schemeClr val="tx1">
                    <a:lumMod val="85000"/>
                    <a:lumOff val="15000"/>
                  </a:schemeClr>
                </a:solidFill>
              </a:rPr>
              <a:t>các</a:t>
            </a:r>
            <a:r>
              <a:rPr lang="en-US" sz="2800" dirty="0">
                <a:solidFill>
                  <a:schemeClr val="tx1">
                    <a:lumMod val="85000"/>
                    <a:lumOff val="15000"/>
                  </a:schemeClr>
                </a:solidFill>
              </a:rPr>
              <a:t> </a:t>
            </a:r>
            <a:r>
              <a:rPr lang="en-US" sz="2800" dirty="0" err="1">
                <a:solidFill>
                  <a:schemeClr val="tx1">
                    <a:lumMod val="85000"/>
                    <a:lumOff val="15000"/>
                  </a:schemeClr>
                </a:solidFill>
              </a:rPr>
              <a:t>thế</a:t>
            </a:r>
            <a:r>
              <a:rPr lang="en-US" sz="2800" dirty="0">
                <a:solidFill>
                  <a:schemeClr val="tx1">
                    <a:lumMod val="85000"/>
                    <a:lumOff val="15000"/>
                  </a:schemeClr>
                </a:solidFill>
              </a:rPr>
              <a:t> </a:t>
            </a:r>
            <a:r>
              <a:rPr lang="en-US" sz="2800" dirty="0" err="1">
                <a:solidFill>
                  <a:schemeClr val="tx1">
                    <a:lumMod val="85000"/>
                    <a:lumOff val="15000"/>
                  </a:schemeClr>
                </a:solidFill>
              </a:rPr>
              <a:t>hệ</a:t>
            </a:r>
            <a:endParaRPr lang="vi-VN" sz="2800" dirty="0">
              <a:solidFill>
                <a:schemeClr val="tx1">
                  <a:lumMod val="85000"/>
                  <a:lumOff val="15000"/>
                </a:schemeClr>
              </a:solidFill>
            </a:endParaRPr>
          </a:p>
        </p:txBody>
      </p:sp>
      <p:cxnSp>
        <p:nvCxnSpPr>
          <p:cNvPr id="10" name="Straight Arrow Connector 9"/>
          <p:cNvCxnSpPr/>
          <p:nvPr/>
        </p:nvCxnSpPr>
        <p:spPr>
          <a:xfrm flipV="1">
            <a:off x="2819400" y="2324100"/>
            <a:ext cx="1143000" cy="9906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6" idx="3"/>
          </p:cNvCxnSpPr>
          <p:nvPr/>
        </p:nvCxnSpPr>
        <p:spPr>
          <a:xfrm>
            <a:off x="2743200" y="3314700"/>
            <a:ext cx="1143000" cy="8001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 name="Right Brace 1"/>
          <p:cNvSpPr/>
          <p:nvPr/>
        </p:nvSpPr>
        <p:spPr>
          <a:xfrm>
            <a:off x="6400800" y="2324100"/>
            <a:ext cx="342900" cy="2057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vi-VN"/>
          </a:p>
        </p:txBody>
      </p:sp>
      <p:sp>
        <p:nvSpPr>
          <p:cNvPr id="3" name="Double Bracket 2"/>
          <p:cNvSpPr/>
          <p:nvPr/>
        </p:nvSpPr>
        <p:spPr>
          <a:xfrm>
            <a:off x="7010400" y="1676400"/>
            <a:ext cx="1905000" cy="3352800"/>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r>
              <a:rPr lang="en-US" sz="2800" dirty="0" err="1"/>
              <a:t>Một</a:t>
            </a:r>
            <a:r>
              <a:rPr lang="en-US" sz="2800" dirty="0"/>
              <a:t> </a:t>
            </a:r>
            <a:r>
              <a:rPr lang="en-US" sz="2800" dirty="0" err="1"/>
              <a:t>số</a:t>
            </a:r>
            <a:r>
              <a:rPr lang="en-US" sz="2800" dirty="0"/>
              <a:t> </a:t>
            </a:r>
            <a:r>
              <a:rPr lang="en-US" sz="2800" dirty="0" err="1"/>
              <a:t>giá</a:t>
            </a:r>
            <a:r>
              <a:rPr lang="en-US" sz="2800" dirty="0"/>
              <a:t> </a:t>
            </a:r>
            <a:r>
              <a:rPr lang="en-US" sz="2800" dirty="0" err="1"/>
              <a:t>trị</a:t>
            </a:r>
            <a:r>
              <a:rPr lang="en-US" sz="2800" dirty="0"/>
              <a:t>, </a:t>
            </a:r>
            <a:r>
              <a:rPr lang="en-US" sz="2800" dirty="0" err="1"/>
              <a:t>chuẩn</a:t>
            </a:r>
            <a:r>
              <a:rPr lang="en-US" sz="2800" dirty="0"/>
              <a:t> </a:t>
            </a:r>
            <a:r>
              <a:rPr lang="en-US" sz="2800" dirty="0" err="1"/>
              <a:t>mực</a:t>
            </a:r>
            <a:r>
              <a:rPr lang="en-US" sz="2800" dirty="0"/>
              <a:t> </a:t>
            </a:r>
            <a:r>
              <a:rPr lang="en-US" sz="2800" dirty="0" err="1"/>
              <a:t>gia</a:t>
            </a:r>
            <a:r>
              <a:rPr lang="en-US" sz="2800" dirty="0"/>
              <a:t> </a:t>
            </a:r>
            <a:r>
              <a:rPr lang="vi-VN" sz="2800" dirty="0"/>
              <a:t>đình thay đổi</a:t>
            </a:r>
          </a:p>
        </p:txBody>
      </p:sp>
    </p:spTree>
    <p:extLst>
      <p:ext uri="{BB962C8B-B14F-4D97-AF65-F5344CB8AC3E}">
        <p14:creationId xmlns:p14="http://schemas.microsoft.com/office/powerpoint/2010/main" val="2589685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95400" y="3276600"/>
            <a:ext cx="6400800" cy="2209800"/>
          </a:xfrm>
        </p:spPr>
        <p:style>
          <a:lnRef idx="2">
            <a:schemeClr val="dk1"/>
          </a:lnRef>
          <a:fillRef idx="1">
            <a:schemeClr val="lt1"/>
          </a:fillRef>
          <a:effectRef idx="0">
            <a:schemeClr val="dk1"/>
          </a:effectRef>
          <a:fontRef idx="minor">
            <a:schemeClr val="dk1"/>
          </a:fontRef>
        </p:style>
        <p:txBody>
          <a:bodyPr>
            <a:normAutofit/>
          </a:bodyPr>
          <a:lstStyle/>
          <a:p>
            <a:pPr>
              <a:lnSpc>
                <a:spcPct val="150000"/>
              </a:lnSpc>
              <a:spcBef>
                <a:spcPts val="600"/>
              </a:spcBef>
            </a:pPr>
            <a:r>
              <a:rPr lang="en-US" sz="4000" b="1" dirty="0" err="1" smtClean="0">
                <a:solidFill>
                  <a:schemeClr val="tx1"/>
                </a:solidFill>
                <a:latin typeface="Times New Roman" pitchFamily="18" charset="0"/>
                <a:cs typeface="Times New Roman" pitchFamily="18" charset="0"/>
              </a:rPr>
              <a:t>Số</a:t>
            </a:r>
            <a:r>
              <a:rPr lang="en-US" sz="4000" b="1" dirty="0" smtClean="0">
                <a:solidFill>
                  <a:schemeClr val="tx1"/>
                </a:solidFill>
                <a:latin typeface="Times New Roman" pitchFamily="18" charset="0"/>
                <a:cs typeface="Times New Roman" pitchFamily="18" charset="0"/>
              </a:rPr>
              <a:t> </a:t>
            </a:r>
            <a:r>
              <a:rPr lang="en-US" sz="4000" b="1" dirty="0" err="1" smtClean="0">
                <a:solidFill>
                  <a:schemeClr val="tx1"/>
                </a:solidFill>
                <a:latin typeface="Times New Roman" pitchFamily="18" charset="0"/>
                <a:cs typeface="Times New Roman" pitchFamily="18" charset="0"/>
              </a:rPr>
              <a:t>tiết</a:t>
            </a:r>
            <a:r>
              <a:rPr lang="en-US" sz="4000" b="1" dirty="0" smtClean="0">
                <a:solidFill>
                  <a:schemeClr val="tx1"/>
                </a:solidFill>
                <a:latin typeface="Times New Roman" pitchFamily="18" charset="0"/>
                <a:cs typeface="Times New Roman" pitchFamily="18" charset="0"/>
              </a:rPr>
              <a:t> </a:t>
            </a:r>
            <a:r>
              <a:rPr lang="en-US" sz="4000" b="1" dirty="0" err="1" smtClean="0">
                <a:solidFill>
                  <a:schemeClr val="tx1"/>
                </a:solidFill>
                <a:latin typeface="Times New Roman" pitchFamily="18" charset="0"/>
                <a:cs typeface="Times New Roman" pitchFamily="18" charset="0"/>
              </a:rPr>
              <a:t>giảng</a:t>
            </a:r>
            <a:r>
              <a:rPr lang="en-US" sz="4000" b="1" dirty="0" smtClean="0">
                <a:solidFill>
                  <a:schemeClr val="tx1"/>
                </a:solidFill>
                <a:latin typeface="Times New Roman" pitchFamily="18" charset="0"/>
                <a:cs typeface="Times New Roman" pitchFamily="18" charset="0"/>
              </a:rPr>
              <a:t>: 4</a:t>
            </a:r>
          </a:p>
          <a:p>
            <a:pPr>
              <a:lnSpc>
                <a:spcPct val="150000"/>
              </a:lnSpc>
              <a:spcBef>
                <a:spcPts val="600"/>
              </a:spcBef>
            </a:pPr>
            <a:r>
              <a:rPr lang="en-US" sz="4000" b="1" dirty="0" err="1" smtClean="0">
                <a:solidFill>
                  <a:schemeClr val="tx1"/>
                </a:solidFill>
                <a:latin typeface="Times New Roman" pitchFamily="18" charset="0"/>
                <a:cs typeface="Times New Roman" pitchFamily="18" charset="0"/>
              </a:rPr>
              <a:t>Tự</a:t>
            </a:r>
            <a:r>
              <a:rPr lang="en-US" sz="4000" b="1" dirty="0" smtClean="0">
                <a:solidFill>
                  <a:schemeClr val="tx1"/>
                </a:solidFill>
                <a:latin typeface="Times New Roman" pitchFamily="18" charset="0"/>
                <a:cs typeface="Times New Roman" pitchFamily="18" charset="0"/>
              </a:rPr>
              <a:t> </a:t>
            </a:r>
            <a:r>
              <a:rPr lang="en-US" sz="4000" b="1" dirty="0" err="1" smtClean="0">
                <a:solidFill>
                  <a:schemeClr val="tx1"/>
                </a:solidFill>
                <a:latin typeface="Times New Roman" pitchFamily="18" charset="0"/>
                <a:cs typeface="Times New Roman" pitchFamily="18" charset="0"/>
              </a:rPr>
              <a:t>học</a:t>
            </a:r>
            <a:r>
              <a:rPr lang="en-US" sz="4000" b="1" dirty="0" smtClean="0">
                <a:solidFill>
                  <a:schemeClr val="tx1"/>
                </a:solidFill>
                <a:latin typeface="Times New Roman" pitchFamily="18" charset="0"/>
                <a:cs typeface="Times New Roman" pitchFamily="18" charset="0"/>
              </a:rPr>
              <a:t>: 8</a:t>
            </a:r>
            <a:endParaRPr lang="en-US" sz="4000" dirty="0">
              <a:solidFill>
                <a:schemeClr val="tx1"/>
              </a:solidFill>
              <a:latin typeface="Times New Roman" pitchFamily="18" charset="0"/>
              <a:cs typeface="Times New Roman" pitchFamily="18" charset="0"/>
            </a:endParaRPr>
          </a:p>
        </p:txBody>
      </p:sp>
      <p:sp>
        <p:nvSpPr>
          <p:cNvPr id="3" name="Title 2"/>
          <p:cNvSpPr>
            <a:spLocks noGrp="1"/>
          </p:cNvSpPr>
          <p:nvPr>
            <p:ph type="ctrTitle"/>
          </p:nvPr>
        </p:nvSpPr>
        <p:spPr/>
        <p:txBody>
          <a:bodyPr>
            <a:noAutofit/>
          </a:bodyPr>
          <a:lstStyle/>
          <a:p>
            <a:pPr>
              <a:lnSpc>
                <a:spcPts val="4300"/>
              </a:lnSpc>
              <a:spcBef>
                <a:spcPts val="600"/>
              </a:spcBef>
              <a:defRPr/>
            </a:pPr>
            <a:r>
              <a:rPr lang="en-US" sz="2800" b="1" dirty="0">
                <a:solidFill>
                  <a:schemeClr val="bg1"/>
                </a:solidFill>
                <a:latin typeface="Times New Roman" panose="02020603050405020304" pitchFamily="18" charset="0"/>
                <a:cs typeface="Times New Roman" panose="02020603050405020304" pitchFamily="18" charset="0"/>
              </a:rPr>
              <a:t>VẤN ĐỀ GIA ĐÌNH TRONG </a:t>
            </a:r>
            <a:br>
              <a:rPr lang="en-US" sz="2800" b="1" dirty="0">
                <a:solidFill>
                  <a:schemeClr val="bg1"/>
                </a:solidFill>
                <a:latin typeface="Times New Roman" panose="02020603050405020304" pitchFamily="18" charset="0"/>
                <a:cs typeface="Times New Roman" panose="02020603050405020304" pitchFamily="18" charset="0"/>
              </a:rPr>
            </a:br>
            <a:r>
              <a:rPr lang="en-US" sz="2800" b="1" dirty="0">
                <a:solidFill>
                  <a:schemeClr val="bg1"/>
                </a:solidFill>
                <a:latin typeface="Times New Roman" panose="02020603050405020304" pitchFamily="18" charset="0"/>
                <a:cs typeface="Times New Roman" panose="02020603050405020304" pitchFamily="18" charset="0"/>
              </a:rPr>
              <a:t>THỜI KỲ QUÁ ĐỘ LÊN CHỦ NGHĨA XÃ HỘI</a:t>
            </a:r>
            <a:br>
              <a:rPr lang="en-US" sz="2800" b="1" dirty="0">
                <a:solidFill>
                  <a:schemeClr val="bg1"/>
                </a:solidFill>
                <a:latin typeface="Times New Roman" panose="02020603050405020304" pitchFamily="18" charset="0"/>
                <a:cs typeface="Times New Roman" panose="02020603050405020304" pitchFamily="18" charset="0"/>
              </a:rPr>
            </a:br>
            <a:endParaRPr lang="en-US" altLang="en-US" sz="2800" b="1" i="1" dirty="0">
              <a:solidFill>
                <a:schemeClr val="bg1"/>
              </a:solidFill>
            </a:endParaRPr>
          </a:p>
        </p:txBody>
      </p:sp>
      <p:sp>
        <p:nvSpPr>
          <p:cNvPr id="4" name="Round Same Side Corner Rectangle 3"/>
          <p:cNvSpPr/>
          <p:nvPr/>
        </p:nvSpPr>
        <p:spPr>
          <a:xfrm>
            <a:off x="2895600" y="304800"/>
            <a:ext cx="3352800" cy="914400"/>
          </a:xfrm>
          <a:prstGeom prst="round2SameRect">
            <a:avLst>
              <a:gd name="adj1" fmla="val 26503"/>
              <a:gd name="adj2"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prstClr val="white"/>
                </a:solidFill>
                <a:latin typeface="Times New Roman" pitchFamily="18" charset="0"/>
                <a:cs typeface="Times New Roman" pitchFamily="18" charset="0"/>
              </a:rPr>
              <a:t>CHƯƠNG </a:t>
            </a:r>
            <a:r>
              <a:rPr lang="vi-VN" sz="3600" b="1" smtClean="0">
                <a:solidFill>
                  <a:prstClr val="white"/>
                </a:solidFill>
                <a:latin typeface="Times New Roman" pitchFamily="18" charset="0"/>
                <a:cs typeface="Times New Roman" pitchFamily="18" charset="0"/>
              </a:rPr>
              <a:t>7</a:t>
            </a:r>
            <a:endParaRPr lang="en-US" sz="3600" b="1" dirty="0">
              <a:solidFill>
                <a:prstClr val="white"/>
              </a:solidFill>
              <a:latin typeface="Times New Roman" pitchFamily="18" charset="0"/>
              <a:cs typeface="Times New Roman" pitchFamily="18" charset="0"/>
            </a:endParaRPr>
          </a:p>
        </p:txBody>
      </p:sp>
    </p:spTree>
    <p:extLst>
      <p:ext uri="{BB962C8B-B14F-4D97-AF65-F5344CB8AC3E}">
        <p14:creationId xmlns:p14="http://schemas.microsoft.com/office/powerpoint/2010/main" val="12326783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382000" cy="1325562"/>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n-US" sz="3200" dirty="0">
                <a:latin typeface="Arial" pitchFamily="34" charset="0"/>
                <a:cs typeface="Arial" pitchFamily="34" charset="0"/>
              </a:rPr>
              <a:t>3.2 PH</a:t>
            </a:r>
            <a:r>
              <a:rPr lang="vi-VN" sz="3200" dirty="0">
                <a:latin typeface="Arial" pitchFamily="34" charset="0"/>
                <a:cs typeface="Arial" pitchFamily="34" charset="0"/>
              </a:rPr>
              <a:t>ƯƠ</a:t>
            </a:r>
            <a:r>
              <a:rPr lang="en-US" sz="3200" dirty="0">
                <a:latin typeface="Arial" pitchFamily="34" charset="0"/>
                <a:cs typeface="Arial" pitchFamily="34" charset="0"/>
              </a:rPr>
              <a:t>NG H</a:t>
            </a:r>
            <a:r>
              <a:rPr lang="vi-VN" sz="3200" dirty="0">
                <a:latin typeface="Arial" pitchFamily="34" charset="0"/>
                <a:cs typeface="Arial" pitchFamily="34" charset="0"/>
              </a:rPr>
              <a:t>ƯỚNG</a:t>
            </a:r>
            <a:r>
              <a:rPr lang="en-US" sz="3200" dirty="0">
                <a:latin typeface="Arial" pitchFamily="34" charset="0"/>
                <a:cs typeface="Arial" pitchFamily="34" charset="0"/>
              </a:rPr>
              <a:t> C</a:t>
            </a:r>
            <a:r>
              <a:rPr lang="vi-VN" sz="3200" dirty="0">
                <a:latin typeface="Arial" pitchFamily="34" charset="0"/>
                <a:cs typeface="Arial" pitchFamily="34" charset="0"/>
              </a:rPr>
              <a:t>Ơ</a:t>
            </a:r>
            <a:r>
              <a:rPr lang="en-US" sz="3200" dirty="0">
                <a:latin typeface="Arial" pitchFamily="34" charset="0"/>
                <a:cs typeface="Arial" pitchFamily="34" charset="0"/>
              </a:rPr>
              <a:t> BẢN XÂY DỰNG VÀ PHÁT TRIỂN GIA ĐÌNH VIỆT NAM </a:t>
            </a:r>
            <a:r>
              <a:rPr lang="vi-VN" sz="3200" dirty="0">
                <a:latin typeface="Arial" pitchFamily="34" charset="0"/>
                <a:cs typeface="Arial" pitchFamily="34" charset="0"/>
              </a:rPr>
              <a:t>HIỆN NAY</a:t>
            </a:r>
          </a:p>
        </p:txBody>
      </p:sp>
      <p:sp>
        <p:nvSpPr>
          <p:cNvPr id="4" name="Double Bracket 3"/>
          <p:cNvSpPr/>
          <p:nvPr/>
        </p:nvSpPr>
        <p:spPr>
          <a:xfrm>
            <a:off x="685800" y="2209800"/>
            <a:ext cx="6934200" cy="1295400"/>
          </a:xfrm>
          <a:prstGeom prst="bracketPair">
            <a:avLst/>
          </a:prstGeom>
        </p:spPr>
        <p:style>
          <a:lnRef idx="3">
            <a:schemeClr val="accent2"/>
          </a:lnRef>
          <a:fillRef idx="0">
            <a:schemeClr val="accent2"/>
          </a:fillRef>
          <a:effectRef idx="2">
            <a:schemeClr val="accent2"/>
          </a:effectRef>
          <a:fontRef idx="minor">
            <a:schemeClr val="tx1"/>
          </a:fontRef>
        </p:style>
        <p:txBody>
          <a:bodyPr rtlCol="0" anchor="ctr"/>
          <a:lstStyle/>
          <a:p>
            <a:pPr algn="just"/>
            <a:r>
              <a:rPr lang="it-IT" sz="2800" dirty="0"/>
              <a:t>Tăng cường sự lãnh đạo của Đảng, nâng cao nhận thức của xã hội về xây dựng và phát triển gia đình Việt Nam</a:t>
            </a:r>
            <a:endParaRPr lang="vi-VN" sz="2800" dirty="0"/>
          </a:p>
        </p:txBody>
      </p:sp>
      <p:sp>
        <p:nvSpPr>
          <p:cNvPr id="6" name="Double Bracket 5"/>
          <p:cNvSpPr/>
          <p:nvPr/>
        </p:nvSpPr>
        <p:spPr>
          <a:xfrm>
            <a:off x="1828800" y="4191000"/>
            <a:ext cx="6702136" cy="1219200"/>
          </a:xfrm>
          <a:prstGeom prst="bracketPair">
            <a:avLst/>
          </a:prstGeom>
        </p:spPr>
        <p:style>
          <a:lnRef idx="3">
            <a:schemeClr val="accent6"/>
          </a:lnRef>
          <a:fillRef idx="0">
            <a:schemeClr val="accent6"/>
          </a:fillRef>
          <a:effectRef idx="2">
            <a:schemeClr val="accent6"/>
          </a:effectRef>
          <a:fontRef idx="minor">
            <a:schemeClr val="tx1"/>
          </a:fontRef>
        </p:style>
        <p:txBody>
          <a:bodyPr rtlCol="0" anchor="ctr"/>
          <a:lstStyle/>
          <a:p>
            <a:pPr algn="just"/>
            <a:r>
              <a:rPr lang="vi-VN" sz="2800" dirty="0"/>
              <a:t> </a:t>
            </a:r>
            <a:r>
              <a:rPr lang="it-IT" sz="2800" dirty="0"/>
              <a:t>Đẩy mạnh phát triển kinh tế - xã hội, nâng cao đời sống vật chất, kinh tế gia đình</a:t>
            </a:r>
            <a:endParaRPr lang="vi-VN" sz="2800" dirty="0">
              <a:latin typeface="Arial" pitchFamily="34" charset="0"/>
              <a:cs typeface="Arial" pitchFamily="34" charset="0"/>
            </a:endParaRPr>
          </a:p>
        </p:txBody>
      </p:sp>
    </p:spTree>
    <p:extLst>
      <p:ext uri="{BB962C8B-B14F-4D97-AF65-F5344CB8AC3E}">
        <p14:creationId xmlns:p14="http://schemas.microsoft.com/office/powerpoint/2010/main" val="2361078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n-US" sz="3200" dirty="0">
                <a:latin typeface="Arial" pitchFamily="34" charset="0"/>
                <a:cs typeface="Arial" pitchFamily="34" charset="0"/>
              </a:rPr>
              <a:t>3.2 PH</a:t>
            </a:r>
            <a:r>
              <a:rPr lang="vi-VN" sz="3200" dirty="0">
                <a:latin typeface="Arial" pitchFamily="34" charset="0"/>
                <a:cs typeface="Arial" pitchFamily="34" charset="0"/>
              </a:rPr>
              <a:t>ƯƠ</a:t>
            </a:r>
            <a:r>
              <a:rPr lang="en-US" sz="3200" dirty="0">
                <a:latin typeface="Arial" pitchFamily="34" charset="0"/>
                <a:cs typeface="Arial" pitchFamily="34" charset="0"/>
              </a:rPr>
              <a:t>NG H</a:t>
            </a:r>
            <a:r>
              <a:rPr lang="vi-VN" sz="3200" dirty="0">
                <a:latin typeface="Arial" pitchFamily="34" charset="0"/>
                <a:cs typeface="Arial" pitchFamily="34" charset="0"/>
              </a:rPr>
              <a:t>ƯỚNG</a:t>
            </a:r>
            <a:r>
              <a:rPr lang="en-US" sz="3200" dirty="0">
                <a:latin typeface="Arial" pitchFamily="34" charset="0"/>
                <a:cs typeface="Arial" pitchFamily="34" charset="0"/>
              </a:rPr>
              <a:t> C</a:t>
            </a:r>
            <a:r>
              <a:rPr lang="vi-VN" sz="3200" dirty="0">
                <a:latin typeface="Arial" pitchFamily="34" charset="0"/>
                <a:cs typeface="Arial" pitchFamily="34" charset="0"/>
              </a:rPr>
              <a:t>Ơ</a:t>
            </a:r>
            <a:r>
              <a:rPr lang="en-US" sz="3200" dirty="0">
                <a:latin typeface="Arial" pitchFamily="34" charset="0"/>
                <a:cs typeface="Arial" pitchFamily="34" charset="0"/>
              </a:rPr>
              <a:t> BẢN XÂY DỰNG VÀ PHÁT TRIỂN GIA ĐÌNH VIỆT NAM </a:t>
            </a:r>
            <a:r>
              <a:rPr lang="vi-VN" sz="3200" dirty="0">
                <a:latin typeface="Arial" pitchFamily="34" charset="0"/>
                <a:cs typeface="Arial" pitchFamily="34" charset="0"/>
              </a:rPr>
              <a:t>HIỆN NAY</a:t>
            </a:r>
          </a:p>
        </p:txBody>
      </p:sp>
      <p:sp>
        <p:nvSpPr>
          <p:cNvPr id="4" name="Double Bracket 3"/>
          <p:cNvSpPr/>
          <p:nvPr/>
        </p:nvSpPr>
        <p:spPr>
          <a:xfrm>
            <a:off x="1524000" y="4038600"/>
            <a:ext cx="6934200" cy="1295400"/>
          </a:xfrm>
          <a:prstGeom prst="bracketPair">
            <a:avLst/>
          </a:prstGeom>
        </p:spPr>
        <p:style>
          <a:lnRef idx="3">
            <a:schemeClr val="accent4"/>
          </a:lnRef>
          <a:fillRef idx="0">
            <a:schemeClr val="accent4"/>
          </a:fillRef>
          <a:effectRef idx="2">
            <a:schemeClr val="accent4"/>
          </a:effectRef>
          <a:fontRef idx="minor">
            <a:schemeClr val="tx1"/>
          </a:fontRef>
        </p:style>
        <p:txBody>
          <a:bodyPr rtlCol="0" anchor="ctr"/>
          <a:lstStyle/>
          <a:p>
            <a:pPr algn="just"/>
            <a:r>
              <a:rPr lang="it-IT" sz="2800" dirty="0"/>
              <a:t>Tiếp tục phát triển và nâng cao chất lượng phong trào xây dựng gia đình văn hóa</a:t>
            </a:r>
            <a:endParaRPr lang="vi-VN" sz="2800" dirty="0"/>
          </a:p>
        </p:txBody>
      </p:sp>
      <p:sp>
        <p:nvSpPr>
          <p:cNvPr id="8" name="Double Bracket 7"/>
          <p:cNvSpPr/>
          <p:nvPr/>
        </p:nvSpPr>
        <p:spPr>
          <a:xfrm>
            <a:off x="457200" y="1905000"/>
            <a:ext cx="7162800" cy="1676400"/>
          </a:xfrm>
          <a:prstGeom prst="bracketPair">
            <a:avLst/>
          </a:prstGeom>
        </p:spPr>
        <p:style>
          <a:lnRef idx="3">
            <a:schemeClr val="accent4"/>
          </a:lnRef>
          <a:fillRef idx="0">
            <a:schemeClr val="accent4"/>
          </a:fillRef>
          <a:effectRef idx="2">
            <a:schemeClr val="accent4"/>
          </a:effectRef>
          <a:fontRef idx="minor">
            <a:schemeClr val="tx1"/>
          </a:fontRef>
        </p:style>
        <p:txBody>
          <a:bodyPr rtlCol="0" anchor="ctr"/>
          <a:lstStyle/>
          <a:p>
            <a:pPr algn="just"/>
            <a:r>
              <a:rPr lang="it-IT" sz="2800" dirty="0"/>
              <a:t>Kế thừa những giá trị của gia đình truyền thống đồng thời tiếp thu những tiến bộ của nhân loại về gia đình trong xây dựng gia đình Việt Nam hiện nay</a:t>
            </a:r>
            <a:endParaRPr lang="vi-VN" sz="2800" dirty="0"/>
          </a:p>
        </p:txBody>
      </p:sp>
    </p:spTree>
    <p:extLst>
      <p:ext uri="{BB962C8B-B14F-4D97-AF65-F5344CB8AC3E}">
        <p14:creationId xmlns:p14="http://schemas.microsoft.com/office/powerpoint/2010/main" val="3522743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a:latin typeface="+mn-lt"/>
              </a:rPr>
              <a:t>NỘI DUNG</a:t>
            </a:r>
          </a:p>
        </p:txBody>
      </p:sp>
      <p:sp>
        <p:nvSpPr>
          <p:cNvPr id="4" name="Horizontal Scroll 3"/>
          <p:cNvSpPr/>
          <p:nvPr/>
        </p:nvSpPr>
        <p:spPr>
          <a:xfrm>
            <a:off x="457200" y="1219200"/>
            <a:ext cx="8382000" cy="1752600"/>
          </a:xfrm>
          <a:prstGeom prst="horizontalScroll">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n-US" sz="2800" dirty="0">
                <a:solidFill>
                  <a:schemeClr val="tx1"/>
                </a:solidFill>
                <a:latin typeface="Arial" pitchFamily="34" charset="0"/>
                <a:cs typeface="Arial" pitchFamily="34" charset="0"/>
              </a:rPr>
              <a:t>1. KHÁI NIỆM, VỊ TRÍ, CHỨC NĂNG CỦA GĐ</a:t>
            </a:r>
            <a:endParaRPr lang="vi-VN" sz="2800" dirty="0">
              <a:solidFill>
                <a:schemeClr val="tx1"/>
              </a:solidFill>
              <a:latin typeface="Arial" pitchFamily="34" charset="0"/>
              <a:cs typeface="Arial" pitchFamily="34" charset="0"/>
            </a:endParaRPr>
          </a:p>
        </p:txBody>
      </p:sp>
      <p:sp>
        <p:nvSpPr>
          <p:cNvPr id="5" name="Horizontal Scroll 4"/>
          <p:cNvSpPr/>
          <p:nvPr/>
        </p:nvSpPr>
        <p:spPr>
          <a:xfrm>
            <a:off x="457200" y="2819400"/>
            <a:ext cx="8382000" cy="1905000"/>
          </a:xfrm>
          <a:prstGeom prst="horizontalScroll">
            <a:avLst/>
          </a:prstGeom>
          <a:ln/>
        </p:spPr>
        <p:style>
          <a:lnRef idx="1">
            <a:schemeClr val="accent3"/>
          </a:lnRef>
          <a:fillRef idx="2">
            <a:schemeClr val="accent3"/>
          </a:fillRef>
          <a:effectRef idx="1">
            <a:schemeClr val="accent3"/>
          </a:effectRef>
          <a:fontRef idx="minor">
            <a:schemeClr val="dk1"/>
          </a:fontRef>
        </p:style>
        <p:txBody>
          <a:bodyPr rtlCol="0" anchor="ctr"/>
          <a:lstStyle/>
          <a:p>
            <a:pPr algn="just">
              <a:lnSpc>
                <a:spcPct val="130000"/>
              </a:lnSpc>
            </a:pPr>
            <a:r>
              <a:rPr lang="en-US" sz="2800" dirty="0">
                <a:solidFill>
                  <a:schemeClr val="tx1"/>
                </a:solidFill>
                <a:latin typeface="Arial" pitchFamily="34" charset="0"/>
                <a:cs typeface="Arial" pitchFamily="34" charset="0"/>
              </a:rPr>
              <a:t>2. C</a:t>
            </a:r>
            <a:r>
              <a:rPr lang="vi-VN" sz="2800" dirty="0">
                <a:solidFill>
                  <a:schemeClr val="tx1"/>
                </a:solidFill>
                <a:latin typeface="Arial" pitchFamily="34" charset="0"/>
                <a:cs typeface="Arial" pitchFamily="34" charset="0"/>
              </a:rPr>
              <a:t>Ơ</a:t>
            </a:r>
            <a:r>
              <a:rPr lang="en-US" sz="2800" dirty="0">
                <a:solidFill>
                  <a:schemeClr val="tx1"/>
                </a:solidFill>
                <a:latin typeface="Arial" pitchFamily="34" charset="0"/>
                <a:cs typeface="Arial" pitchFamily="34" charset="0"/>
              </a:rPr>
              <a:t> SỞ XÂY DỰNG GIA ĐÌNH TRONG THỜI KỲ QÚA ĐỘ LÊN CHỦ NGHĨA XÃ HỘI</a:t>
            </a:r>
            <a:endParaRPr lang="vi-VN" sz="2800" dirty="0">
              <a:solidFill>
                <a:schemeClr val="tx1"/>
              </a:solidFill>
              <a:latin typeface="Arial" pitchFamily="34" charset="0"/>
              <a:cs typeface="Arial" pitchFamily="34" charset="0"/>
            </a:endParaRPr>
          </a:p>
        </p:txBody>
      </p:sp>
      <p:sp>
        <p:nvSpPr>
          <p:cNvPr id="6" name="Horizontal Scroll 5"/>
          <p:cNvSpPr/>
          <p:nvPr/>
        </p:nvSpPr>
        <p:spPr>
          <a:xfrm>
            <a:off x="381000" y="4724400"/>
            <a:ext cx="8382000" cy="1905000"/>
          </a:xfrm>
          <a:prstGeom prst="horizontalScroll">
            <a:avLst/>
          </a:prstGeom>
          <a:ln/>
        </p:spPr>
        <p:style>
          <a:lnRef idx="1">
            <a:schemeClr val="accent6"/>
          </a:lnRef>
          <a:fillRef idx="2">
            <a:schemeClr val="accent6"/>
          </a:fillRef>
          <a:effectRef idx="1">
            <a:schemeClr val="accent6"/>
          </a:effectRef>
          <a:fontRef idx="minor">
            <a:schemeClr val="dk1"/>
          </a:fontRef>
        </p:style>
        <p:txBody>
          <a:bodyPr rtlCol="0" anchor="ctr"/>
          <a:lstStyle/>
          <a:p>
            <a:pPr algn="just">
              <a:lnSpc>
                <a:spcPct val="130000"/>
              </a:lnSpc>
            </a:pPr>
            <a:r>
              <a:rPr lang="en-US" sz="2800" dirty="0">
                <a:solidFill>
                  <a:schemeClr val="tx1"/>
                </a:solidFill>
                <a:latin typeface="Arial" pitchFamily="34" charset="0"/>
                <a:cs typeface="Arial" pitchFamily="34" charset="0"/>
              </a:rPr>
              <a:t>3. XÂY DỰNG GIA ĐÌNH VIỆT NAM TRONG THỜI KỲ QÚA ĐỘ LÊN CHỦ NGHĨA XÃ HỘI</a:t>
            </a:r>
            <a:endParaRPr lang="vi-VN" sz="2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491959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457200" y="304800"/>
            <a:ext cx="8382000" cy="1676400"/>
          </a:xfrm>
          <a:prstGeom prst="horizontalScroll">
            <a:avLst/>
          </a:prstGeom>
          <a:ln/>
        </p:spPr>
        <p:style>
          <a:lnRef idx="1">
            <a:schemeClr val="accent6"/>
          </a:lnRef>
          <a:fillRef idx="2">
            <a:schemeClr val="accent6"/>
          </a:fillRef>
          <a:effectRef idx="1">
            <a:schemeClr val="accent6"/>
          </a:effectRef>
          <a:fontRef idx="minor">
            <a:schemeClr val="dk1"/>
          </a:fontRef>
        </p:style>
        <p:txBody>
          <a:bodyPr rtlCol="0" anchor="ctr"/>
          <a:lstStyle/>
          <a:p>
            <a:pPr marL="514350" indent="-514350" algn="ctr">
              <a:lnSpc>
                <a:spcPct val="130000"/>
              </a:lnSpc>
              <a:buAutoNum type="arabicPeriod"/>
            </a:pPr>
            <a:r>
              <a:rPr lang="en-US" sz="3200" dirty="0">
                <a:solidFill>
                  <a:schemeClr val="tx1"/>
                </a:solidFill>
                <a:latin typeface="Arial" pitchFamily="34" charset="0"/>
                <a:cs typeface="Arial" pitchFamily="34" charset="0"/>
              </a:rPr>
              <a:t>KHÁI NIỆM, VỊ TRÍ, CHỨC NĂNG </a:t>
            </a:r>
          </a:p>
          <a:p>
            <a:pPr algn="ctr">
              <a:lnSpc>
                <a:spcPct val="130000"/>
              </a:lnSpc>
            </a:pPr>
            <a:r>
              <a:rPr lang="en-US" sz="3200" dirty="0">
                <a:solidFill>
                  <a:schemeClr val="tx1"/>
                </a:solidFill>
                <a:latin typeface="Arial" pitchFamily="34" charset="0"/>
                <a:cs typeface="Arial" pitchFamily="34" charset="0"/>
              </a:rPr>
              <a:t>CỦA GIA ĐÌNH</a:t>
            </a:r>
            <a:endParaRPr lang="vi-VN" sz="3200" dirty="0">
              <a:solidFill>
                <a:schemeClr val="tx1"/>
              </a:solidFill>
              <a:latin typeface="Arial" pitchFamily="34" charset="0"/>
              <a:cs typeface="Arial" pitchFamily="34" charset="0"/>
            </a:endParaRPr>
          </a:p>
        </p:txBody>
      </p:sp>
      <p:sp>
        <p:nvSpPr>
          <p:cNvPr id="6" name="Double Bracket 5"/>
          <p:cNvSpPr/>
          <p:nvPr/>
        </p:nvSpPr>
        <p:spPr>
          <a:xfrm>
            <a:off x="457200" y="2819400"/>
            <a:ext cx="2362200" cy="3733800"/>
          </a:xfrm>
          <a:prstGeom prst="bracketPair">
            <a:avLst/>
          </a:prstGeom>
        </p:spPr>
        <p:style>
          <a:lnRef idx="3">
            <a:schemeClr val="accent6"/>
          </a:lnRef>
          <a:fillRef idx="0">
            <a:schemeClr val="accent6"/>
          </a:fillRef>
          <a:effectRef idx="2">
            <a:schemeClr val="accent6"/>
          </a:effectRef>
          <a:fontRef idx="minor">
            <a:schemeClr val="tx1"/>
          </a:fontRef>
        </p:style>
        <p:txBody>
          <a:bodyPr rtlCol="0" anchor="ctr"/>
          <a:lstStyle/>
          <a:p>
            <a:pPr algn="ctr"/>
            <a:r>
              <a:rPr lang="en-US" sz="2400" dirty="0">
                <a:latin typeface="Arial" pitchFamily="34" charset="0"/>
                <a:cs typeface="Arial" pitchFamily="34" charset="0"/>
              </a:rPr>
              <a:t>1.1</a:t>
            </a:r>
          </a:p>
          <a:p>
            <a:pPr algn="ctr"/>
            <a:r>
              <a:rPr lang="en-US" sz="2400" dirty="0">
                <a:latin typeface="Arial" pitchFamily="34" charset="0"/>
                <a:cs typeface="Arial" pitchFamily="34" charset="0"/>
              </a:rPr>
              <a:t> KHÁI NIỆM </a:t>
            </a:r>
          </a:p>
          <a:p>
            <a:pPr algn="ctr"/>
            <a:r>
              <a:rPr lang="en-US" sz="2400" dirty="0">
                <a:latin typeface="Arial" pitchFamily="34" charset="0"/>
                <a:cs typeface="Arial" pitchFamily="34" charset="0"/>
              </a:rPr>
              <a:t>GIA ĐÌNH</a:t>
            </a:r>
            <a:endParaRPr lang="vi-VN" sz="2400" dirty="0">
              <a:latin typeface="Arial" pitchFamily="34" charset="0"/>
              <a:cs typeface="Arial" pitchFamily="34" charset="0"/>
            </a:endParaRPr>
          </a:p>
        </p:txBody>
      </p:sp>
      <p:sp>
        <p:nvSpPr>
          <p:cNvPr id="7" name="Double Bracket 6"/>
          <p:cNvSpPr/>
          <p:nvPr/>
        </p:nvSpPr>
        <p:spPr>
          <a:xfrm>
            <a:off x="3657600" y="2819400"/>
            <a:ext cx="2133600" cy="3886200"/>
          </a:xfrm>
          <a:prstGeom prst="bracketPair">
            <a:avLst/>
          </a:prstGeom>
        </p:spPr>
        <p:style>
          <a:lnRef idx="3">
            <a:schemeClr val="accent4"/>
          </a:lnRef>
          <a:fillRef idx="0">
            <a:schemeClr val="accent4"/>
          </a:fillRef>
          <a:effectRef idx="2">
            <a:schemeClr val="accent4"/>
          </a:effectRef>
          <a:fontRef idx="minor">
            <a:schemeClr val="tx1"/>
          </a:fontRef>
        </p:style>
        <p:txBody>
          <a:bodyPr rtlCol="0" anchor="ctr"/>
          <a:lstStyle/>
          <a:p>
            <a:pPr algn="ctr"/>
            <a:r>
              <a:rPr lang="en-US" sz="2400" dirty="0">
                <a:latin typeface="Arial" pitchFamily="34" charset="0"/>
                <a:cs typeface="Arial" pitchFamily="34" charset="0"/>
              </a:rPr>
              <a:t>1.2 </a:t>
            </a:r>
          </a:p>
          <a:p>
            <a:pPr algn="ctr"/>
            <a:r>
              <a:rPr lang="en-US" sz="2400" dirty="0">
                <a:latin typeface="Arial" pitchFamily="34" charset="0"/>
                <a:cs typeface="Arial" pitchFamily="34" charset="0"/>
              </a:rPr>
              <a:t> VỊ TRÍ CỦA GIA ĐÌNH TRONG XÃ HỘI </a:t>
            </a:r>
            <a:endParaRPr lang="vi-VN" sz="2400" dirty="0">
              <a:latin typeface="Arial" pitchFamily="34" charset="0"/>
              <a:cs typeface="Arial" pitchFamily="34" charset="0"/>
            </a:endParaRPr>
          </a:p>
        </p:txBody>
      </p:sp>
      <p:sp>
        <p:nvSpPr>
          <p:cNvPr id="8" name="Double Bracket 7"/>
          <p:cNvSpPr/>
          <p:nvPr/>
        </p:nvSpPr>
        <p:spPr>
          <a:xfrm>
            <a:off x="6229350" y="2819400"/>
            <a:ext cx="2228850" cy="3886200"/>
          </a:xfrm>
          <a:prstGeom prst="bracketPair">
            <a:avLst/>
          </a:prstGeom>
        </p:spPr>
        <p:style>
          <a:lnRef idx="3">
            <a:schemeClr val="accent2"/>
          </a:lnRef>
          <a:fillRef idx="0">
            <a:schemeClr val="accent2"/>
          </a:fillRef>
          <a:effectRef idx="2">
            <a:schemeClr val="accent2"/>
          </a:effectRef>
          <a:fontRef idx="minor">
            <a:schemeClr val="tx1"/>
          </a:fontRef>
        </p:style>
        <p:txBody>
          <a:bodyPr rtlCol="0" anchor="ctr"/>
          <a:lstStyle/>
          <a:p>
            <a:pPr algn="ctr"/>
            <a:r>
              <a:rPr lang="en-US" sz="2400" dirty="0">
                <a:latin typeface="Arial" pitchFamily="34" charset="0"/>
                <a:cs typeface="Arial" pitchFamily="34" charset="0"/>
              </a:rPr>
              <a:t>1.3 C</a:t>
            </a:r>
            <a:r>
              <a:rPr lang="vi-VN" sz="2400" dirty="0">
                <a:latin typeface="Arial" pitchFamily="34" charset="0"/>
                <a:cs typeface="Arial" pitchFamily="34" charset="0"/>
              </a:rPr>
              <a:t>HỨC NĂNG CƠ BẢN CỦA GIA ĐÌNH</a:t>
            </a:r>
          </a:p>
        </p:txBody>
      </p:sp>
      <p:cxnSp>
        <p:nvCxnSpPr>
          <p:cNvPr id="12" name="Straight Arrow Connector 11"/>
          <p:cNvCxnSpPr>
            <a:stCxn id="4" idx="2"/>
          </p:cNvCxnSpPr>
          <p:nvPr/>
        </p:nvCxnSpPr>
        <p:spPr>
          <a:xfrm flipH="1">
            <a:off x="1676400" y="1771650"/>
            <a:ext cx="2971800" cy="1047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4" idx="2"/>
          </p:cNvCxnSpPr>
          <p:nvPr/>
        </p:nvCxnSpPr>
        <p:spPr>
          <a:xfrm>
            <a:off x="4648200" y="1771650"/>
            <a:ext cx="0" cy="1047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4" idx="2"/>
          </p:cNvCxnSpPr>
          <p:nvPr/>
        </p:nvCxnSpPr>
        <p:spPr>
          <a:xfrm>
            <a:off x="4648200" y="1771650"/>
            <a:ext cx="2705100" cy="1047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7529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arn(inVertical)">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barn(inVertical)">
                                      <p:cBhvr>
                                        <p:cTn id="27" dur="500"/>
                                        <p:tgtEl>
                                          <p:spTgt spid="2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arn(inVertical)">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n 4"/>
          <p:cNvSpPr/>
          <p:nvPr/>
        </p:nvSpPr>
        <p:spPr>
          <a:xfrm>
            <a:off x="609600" y="1676400"/>
            <a:ext cx="8305800" cy="4953000"/>
          </a:xfrm>
          <a:prstGeom prst="ca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b="1" i="1" dirty="0" err="1">
                <a:solidFill>
                  <a:srgbClr val="FF0000"/>
                </a:solidFill>
                <a:latin typeface="Arial" pitchFamily="34" charset="0"/>
                <a:cs typeface="Arial" pitchFamily="34" charset="0"/>
              </a:rPr>
              <a:t>C.Mác</a:t>
            </a:r>
            <a:r>
              <a:rPr lang="en-US" sz="3200" b="1" i="1" dirty="0">
                <a:solidFill>
                  <a:srgbClr val="FF0000"/>
                </a:solidFill>
                <a:latin typeface="Arial" pitchFamily="34" charset="0"/>
                <a:cs typeface="Arial" pitchFamily="34" charset="0"/>
              </a:rPr>
              <a:t>:</a:t>
            </a:r>
          </a:p>
          <a:p>
            <a:pPr algn="just">
              <a:lnSpc>
                <a:spcPct val="130000"/>
              </a:lnSpc>
              <a:spcBef>
                <a:spcPts val="600"/>
              </a:spcBef>
            </a:pPr>
            <a:r>
              <a:rPr lang="en-US" sz="3200" dirty="0">
                <a:solidFill>
                  <a:schemeClr val="tx1"/>
                </a:solidFill>
                <a:latin typeface="Arial" pitchFamily="34" charset="0"/>
                <a:cs typeface="Arial" pitchFamily="34" charset="0"/>
              </a:rPr>
              <a:t>“… </a:t>
            </a:r>
            <a:r>
              <a:rPr lang="en-US" sz="3200" dirty="0" err="1">
                <a:solidFill>
                  <a:schemeClr val="tx1"/>
                </a:solidFill>
                <a:latin typeface="Arial" pitchFamily="34" charset="0"/>
                <a:cs typeface="Arial" pitchFamily="34" charset="0"/>
              </a:rPr>
              <a:t>hàng</a:t>
            </a:r>
            <a:r>
              <a:rPr lang="en-US" sz="3200" dirty="0">
                <a:solidFill>
                  <a:schemeClr val="tx1"/>
                </a:solidFill>
                <a:latin typeface="Arial" pitchFamily="34" charset="0"/>
                <a:cs typeface="Arial" pitchFamily="34" charset="0"/>
              </a:rPr>
              <a:t> </a:t>
            </a:r>
            <a:r>
              <a:rPr lang="en-US" sz="3200" dirty="0" err="1">
                <a:solidFill>
                  <a:schemeClr val="tx1"/>
                </a:solidFill>
                <a:latin typeface="Arial" pitchFamily="34" charset="0"/>
                <a:cs typeface="Arial" pitchFamily="34" charset="0"/>
              </a:rPr>
              <a:t>ngày</a:t>
            </a:r>
            <a:r>
              <a:rPr lang="en-US" sz="3200" dirty="0">
                <a:solidFill>
                  <a:schemeClr val="tx1"/>
                </a:solidFill>
                <a:latin typeface="Arial" pitchFamily="34" charset="0"/>
                <a:cs typeface="Arial" pitchFamily="34" charset="0"/>
              </a:rPr>
              <a:t> </a:t>
            </a:r>
            <a:r>
              <a:rPr lang="en-US" sz="3200" dirty="0" err="1">
                <a:solidFill>
                  <a:schemeClr val="tx1"/>
                </a:solidFill>
                <a:latin typeface="Arial" pitchFamily="34" charset="0"/>
                <a:cs typeface="Arial" pitchFamily="34" charset="0"/>
              </a:rPr>
              <a:t>tái</a:t>
            </a:r>
            <a:r>
              <a:rPr lang="en-US" sz="3200" dirty="0">
                <a:solidFill>
                  <a:schemeClr val="tx1"/>
                </a:solidFill>
                <a:latin typeface="Arial" pitchFamily="34" charset="0"/>
                <a:cs typeface="Arial" pitchFamily="34" charset="0"/>
              </a:rPr>
              <a:t> </a:t>
            </a:r>
            <a:r>
              <a:rPr lang="en-US" sz="3200" dirty="0" err="1">
                <a:solidFill>
                  <a:schemeClr val="tx1"/>
                </a:solidFill>
                <a:latin typeface="Arial" pitchFamily="34" charset="0"/>
                <a:cs typeface="Arial" pitchFamily="34" charset="0"/>
              </a:rPr>
              <a:t>tạo</a:t>
            </a:r>
            <a:r>
              <a:rPr lang="en-US" sz="3200" dirty="0">
                <a:solidFill>
                  <a:schemeClr val="tx1"/>
                </a:solidFill>
                <a:latin typeface="Arial" pitchFamily="34" charset="0"/>
                <a:cs typeface="Arial" pitchFamily="34" charset="0"/>
              </a:rPr>
              <a:t> </a:t>
            </a:r>
            <a:r>
              <a:rPr lang="en-US" sz="3200" dirty="0" err="1">
                <a:solidFill>
                  <a:schemeClr val="tx1"/>
                </a:solidFill>
                <a:latin typeface="Arial" pitchFamily="34" charset="0"/>
                <a:cs typeface="Arial" pitchFamily="34" charset="0"/>
              </a:rPr>
              <a:t>ra</a:t>
            </a:r>
            <a:r>
              <a:rPr lang="en-US" sz="3200" dirty="0">
                <a:solidFill>
                  <a:schemeClr val="tx1"/>
                </a:solidFill>
                <a:latin typeface="Arial" pitchFamily="34" charset="0"/>
                <a:cs typeface="Arial" pitchFamily="34" charset="0"/>
              </a:rPr>
              <a:t> </a:t>
            </a:r>
            <a:r>
              <a:rPr lang="vi-VN" sz="3200" dirty="0">
                <a:solidFill>
                  <a:schemeClr val="tx1"/>
                </a:solidFill>
                <a:latin typeface="Arial" pitchFamily="34" charset="0"/>
                <a:cs typeface="Arial" pitchFamily="34" charset="0"/>
              </a:rPr>
              <a:t>đời sống của bản thân mình, con người bắt đầu tạo ra những người khác, sinh sôi, nảy nở - đó là quan hệ giữa chồng và vợ, cha mẹ và con cái, đó là </a:t>
            </a:r>
            <a:r>
              <a:rPr lang="vi-VN" sz="3200" i="1" dirty="0">
                <a:solidFill>
                  <a:schemeClr val="tx1"/>
                </a:solidFill>
                <a:latin typeface="Arial" pitchFamily="34" charset="0"/>
                <a:cs typeface="Arial" pitchFamily="34" charset="0"/>
              </a:rPr>
              <a:t>gia đình</a:t>
            </a:r>
            <a:r>
              <a:rPr lang="en-US" sz="3200" i="1" dirty="0">
                <a:solidFill>
                  <a:schemeClr val="tx1"/>
                </a:solidFill>
                <a:latin typeface="Arial" pitchFamily="34" charset="0"/>
                <a:cs typeface="Arial" pitchFamily="34" charset="0"/>
              </a:rPr>
              <a:t>”</a:t>
            </a:r>
            <a:r>
              <a:rPr lang="vi-VN" sz="3200" b="1" i="1" dirty="0">
                <a:solidFill>
                  <a:srgbClr val="002060"/>
                </a:solidFill>
                <a:latin typeface="Arial" pitchFamily="34" charset="0"/>
                <a:cs typeface="Arial" pitchFamily="34" charset="0"/>
              </a:rPr>
              <a:t> </a:t>
            </a:r>
            <a:endParaRPr lang="en-US" sz="3200" b="1" i="1" dirty="0">
              <a:solidFill>
                <a:srgbClr val="002060"/>
              </a:solidFill>
              <a:latin typeface="Arial" pitchFamily="34" charset="0"/>
              <a:cs typeface="Arial" pitchFamily="34" charset="0"/>
            </a:endParaRPr>
          </a:p>
          <a:p>
            <a:pPr algn="ctr">
              <a:lnSpc>
                <a:spcPct val="130000"/>
              </a:lnSpc>
              <a:spcBef>
                <a:spcPts val="600"/>
              </a:spcBef>
            </a:pPr>
            <a:r>
              <a:rPr lang="vi-VN" sz="2800" b="1" i="1" dirty="0">
                <a:solidFill>
                  <a:srgbClr val="002060"/>
                </a:solidFill>
                <a:latin typeface="+mj-lt"/>
                <a:cs typeface="Arial" pitchFamily="34" charset="0"/>
              </a:rPr>
              <a:t>(C.Mác và Ph.Ăngghen, toàn tập tập 3, H.1995, tr.41)</a:t>
            </a:r>
          </a:p>
          <a:p>
            <a:pPr algn="just">
              <a:lnSpc>
                <a:spcPct val="130000"/>
              </a:lnSpc>
              <a:spcBef>
                <a:spcPts val="600"/>
              </a:spcBef>
            </a:pPr>
            <a:endParaRPr lang="en-US" sz="3200" i="1" dirty="0">
              <a:solidFill>
                <a:schemeClr val="tx1"/>
              </a:solidFill>
              <a:latin typeface="Arial" pitchFamily="34" charset="0"/>
              <a:cs typeface="Arial" pitchFamily="34" charset="0"/>
            </a:endParaRPr>
          </a:p>
          <a:p>
            <a:pPr algn="just">
              <a:lnSpc>
                <a:spcPct val="130000"/>
              </a:lnSpc>
              <a:spcBef>
                <a:spcPts val="600"/>
              </a:spcBef>
            </a:pPr>
            <a:endParaRPr lang="vi-VN" sz="3200" i="1" dirty="0">
              <a:solidFill>
                <a:schemeClr val="tx1"/>
              </a:solidFill>
              <a:latin typeface="Arial" pitchFamily="34" charset="0"/>
              <a:cs typeface="Arial" pitchFamily="34" charset="0"/>
            </a:endParaRPr>
          </a:p>
        </p:txBody>
      </p:sp>
      <p:sp>
        <p:nvSpPr>
          <p:cNvPr id="13" name="Rounded Rectangle 12"/>
          <p:cNvSpPr/>
          <p:nvPr/>
        </p:nvSpPr>
        <p:spPr>
          <a:xfrm>
            <a:off x="1371600" y="304800"/>
            <a:ext cx="6826828" cy="838200"/>
          </a:xfrm>
          <a:prstGeom prst="roundRect">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r>
              <a:rPr lang="vi-VN" sz="2800" dirty="0">
                <a:solidFill>
                  <a:schemeClr val="tx1"/>
                </a:solidFill>
              </a:rPr>
              <a:t>1.1 KHÁI NIỆM GIA ĐÌNH </a:t>
            </a:r>
          </a:p>
        </p:txBody>
      </p:sp>
    </p:spTree>
    <p:extLst>
      <p:ext uri="{BB962C8B-B14F-4D97-AF65-F5344CB8AC3E}">
        <p14:creationId xmlns:p14="http://schemas.microsoft.com/office/powerpoint/2010/main" val="3942604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3600" b="1" dirty="0">
                <a:solidFill>
                  <a:srgbClr val="FF0000"/>
                </a:solidFill>
                <a:latin typeface="Arial" pitchFamily="34" charset="0"/>
                <a:cs typeface="Arial" pitchFamily="34" charset="0"/>
              </a:rPr>
              <a:t>Các mối quan hệ của gia đình</a:t>
            </a:r>
          </a:p>
        </p:txBody>
      </p:sp>
      <p:sp>
        <p:nvSpPr>
          <p:cNvPr id="10" name="Rounded Rectangle 9"/>
          <p:cNvSpPr/>
          <p:nvPr/>
        </p:nvSpPr>
        <p:spPr>
          <a:xfrm>
            <a:off x="152400" y="1524000"/>
            <a:ext cx="9067800" cy="9144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dirty="0">
                <a:solidFill>
                  <a:srgbClr val="7030A0"/>
                </a:solidFill>
                <a:latin typeface="+mj-lt"/>
              </a:rPr>
              <a:t>Quan hệ hôn nhân</a:t>
            </a:r>
            <a:r>
              <a:rPr lang="en-US" sz="3200" b="1" dirty="0">
                <a:solidFill>
                  <a:srgbClr val="7030A0"/>
                </a:solidFill>
                <a:latin typeface="+mj-lt"/>
              </a:rPr>
              <a:t> – QH </a:t>
            </a:r>
            <a:r>
              <a:rPr lang="en-US" sz="3200" b="1" dirty="0" err="1">
                <a:solidFill>
                  <a:srgbClr val="7030A0"/>
                </a:solidFill>
                <a:latin typeface="+mj-lt"/>
              </a:rPr>
              <a:t>chiều</a:t>
            </a:r>
            <a:r>
              <a:rPr lang="en-US" sz="3200" b="1" dirty="0">
                <a:solidFill>
                  <a:srgbClr val="7030A0"/>
                </a:solidFill>
                <a:latin typeface="+mj-lt"/>
              </a:rPr>
              <a:t> </a:t>
            </a:r>
            <a:r>
              <a:rPr lang="en-US" sz="3200" b="1" dirty="0" err="1">
                <a:solidFill>
                  <a:srgbClr val="7030A0"/>
                </a:solidFill>
                <a:latin typeface="+mj-lt"/>
              </a:rPr>
              <a:t>ngang</a:t>
            </a:r>
            <a:r>
              <a:rPr lang="vi-VN" sz="3200" b="1" dirty="0">
                <a:solidFill>
                  <a:srgbClr val="7030A0"/>
                </a:solidFill>
                <a:latin typeface="+mj-lt"/>
              </a:rPr>
              <a:t> (vợ và chồng)</a:t>
            </a:r>
          </a:p>
        </p:txBody>
      </p:sp>
      <p:sp>
        <p:nvSpPr>
          <p:cNvPr id="11" name="Rounded Rectangle 10"/>
          <p:cNvSpPr/>
          <p:nvPr/>
        </p:nvSpPr>
        <p:spPr>
          <a:xfrm>
            <a:off x="228600" y="3048000"/>
            <a:ext cx="8686800" cy="9144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dirty="0">
                <a:solidFill>
                  <a:srgbClr val="002060"/>
                </a:solidFill>
                <a:latin typeface="+mj-lt"/>
              </a:rPr>
              <a:t>Quan hệ huyết thống</a:t>
            </a:r>
            <a:r>
              <a:rPr lang="en-US" sz="3200" b="1" dirty="0">
                <a:solidFill>
                  <a:srgbClr val="002060"/>
                </a:solidFill>
                <a:latin typeface="+mj-lt"/>
              </a:rPr>
              <a:t> – </a:t>
            </a:r>
            <a:r>
              <a:rPr lang="en-US" sz="3200" b="1" dirty="0">
                <a:solidFill>
                  <a:srgbClr val="002060"/>
                </a:solidFill>
                <a:latin typeface="Times New Roman" pitchFamily="18" charset="0"/>
                <a:cs typeface="Times New Roman" pitchFamily="18" charset="0"/>
              </a:rPr>
              <a:t>QH </a:t>
            </a:r>
            <a:r>
              <a:rPr lang="en-US" sz="3200" b="1" dirty="0" err="1">
                <a:solidFill>
                  <a:srgbClr val="002060"/>
                </a:solidFill>
                <a:latin typeface="Times New Roman" pitchFamily="18" charset="0"/>
                <a:cs typeface="Times New Roman" pitchFamily="18" charset="0"/>
              </a:rPr>
              <a:t>chiều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dọc</a:t>
            </a:r>
            <a:r>
              <a:rPr lang="vi-VN" sz="3200" b="1" dirty="0">
                <a:solidFill>
                  <a:srgbClr val="002060"/>
                </a:solidFill>
                <a:latin typeface="Times New Roman" pitchFamily="18" charset="0"/>
                <a:cs typeface="Times New Roman" pitchFamily="18" charset="0"/>
              </a:rPr>
              <a:t> </a:t>
            </a:r>
            <a:r>
              <a:rPr lang="vi-VN" sz="3200" b="1" dirty="0">
                <a:solidFill>
                  <a:srgbClr val="002060"/>
                </a:solidFill>
                <a:latin typeface="+mj-lt"/>
              </a:rPr>
              <a:t>(cha,mẹ </a:t>
            </a:r>
            <a:r>
              <a:rPr lang="en-US" sz="3200" b="1" dirty="0">
                <a:solidFill>
                  <a:srgbClr val="002060"/>
                </a:solidFill>
                <a:latin typeface="+mj-lt"/>
              </a:rPr>
              <a:t>-</a:t>
            </a:r>
            <a:r>
              <a:rPr lang="vi-VN" sz="3200" b="1" dirty="0">
                <a:solidFill>
                  <a:srgbClr val="002060"/>
                </a:solidFill>
                <a:latin typeface="+mj-lt"/>
              </a:rPr>
              <a:t> con cái….)</a:t>
            </a:r>
          </a:p>
        </p:txBody>
      </p:sp>
      <p:sp>
        <p:nvSpPr>
          <p:cNvPr id="13" name="Rounded Rectangle 12"/>
          <p:cNvSpPr/>
          <p:nvPr/>
        </p:nvSpPr>
        <p:spPr>
          <a:xfrm>
            <a:off x="228600" y="4572000"/>
            <a:ext cx="8839200" cy="9144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dirty="0">
                <a:solidFill>
                  <a:srgbClr val="C00000"/>
                </a:solidFill>
                <a:latin typeface="+mj-lt"/>
              </a:rPr>
              <a:t>Quan hệ nuôi dưỡng (cha mẹ nuôi </a:t>
            </a:r>
            <a:r>
              <a:rPr lang="en-US" sz="3200" b="1" dirty="0">
                <a:solidFill>
                  <a:srgbClr val="C00000"/>
                </a:solidFill>
                <a:latin typeface="+mj-lt"/>
              </a:rPr>
              <a:t>-</a:t>
            </a:r>
            <a:r>
              <a:rPr lang="vi-VN" sz="3200" b="1" dirty="0">
                <a:solidFill>
                  <a:srgbClr val="C00000"/>
                </a:solidFill>
                <a:latin typeface="+mj-lt"/>
              </a:rPr>
              <a:t> con nuôi)</a:t>
            </a:r>
          </a:p>
        </p:txBody>
      </p:sp>
    </p:spTree>
    <p:extLst>
      <p:ext uri="{BB962C8B-B14F-4D97-AF65-F5344CB8AC3E}">
        <p14:creationId xmlns:p14="http://schemas.microsoft.com/office/powerpoint/2010/main" val="2433120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arn(inVertical)">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814945" y="457200"/>
            <a:ext cx="4738255" cy="1219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Arial" pitchFamily="34" charset="0"/>
                <a:cs typeface="Arial" pitchFamily="34" charset="0"/>
              </a:rPr>
              <a:t>QUAN NIỆM GIA ĐÌNH</a:t>
            </a:r>
            <a:endParaRPr lang="vi-VN" sz="2800" b="1" dirty="0">
              <a:solidFill>
                <a:schemeClr val="tx1"/>
              </a:solidFill>
              <a:latin typeface="Arial" pitchFamily="34" charset="0"/>
              <a:cs typeface="Arial" pitchFamily="34" charset="0"/>
            </a:endParaRPr>
          </a:p>
        </p:txBody>
      </p:sp>
      <p:sp>
        <p:nvSpPr>
          <p:cNvPr id="5" name="Can 4"/>
          <p:cNvSpPr/>
          <p:nvPr/>
        </p:nvSpPr>
        <p:spPr>
          <a:xfrm>
            <a:off x="457200" y="1447800"/>
            <a:ext cx="8458200" cy="5105400"/>
          </a:xfrm>
          <a:prstGeom prst="ca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30000"/>
              </a:lnSpc>
            </a:pPr>
            <a:r>
              <a:rPr lang="en-US" sz="3200" i="1" dirty="0" err="1">
                <a:solidFill>
                  <a:schemeClr val="tx1"/>
                </a:solidFill>
                <a:latin typeface="Arial" pitchFamily="34" charset="0"/>
                <a:cs typeface="Arial" pitchFamily="34" charset="0"/>
              </a:rPr>
              <a:t>Gia</a:t>
            </a:r>
            <a:r>
              <a:rPr lang="en-US" sz="3200" i="1" dirty="0">
                <a:solidFill>
                  <a:schemeClr val="tx1"/>
                </a:solidFill>
                <a:latin typeface="Arial" pitchFamily="34" charset="0"/>
                <a:cs typeface="Arial" pitchFamily="34" charset="0"/>
              </a:rPr>
              <a:t> </a:t>
            </a:r>
            <a:r>
              <a:rPr lang="vi-VN" sz="3200" i="1" dirty="0">
                <a:solidFill>
                  <a:schemeClr val="tx1"/>
                </a:solidFill>
                <a:latin typeface="Arial" pitchFamily="34" charset="0"/>
                <a:cs typeface="Arial" pitchFamily="34" charset="0"/>
              </a:rPr>
              <a:t>đình</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là</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một</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hình</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thức</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cộng</a:t>
            </a:r>
            <a:r>
              <a:rPr lang="en-US" sz="3200" i="1" dirty="0">
                <a:solidFill>
                  <a:schemeClr val="tx1"/>
                </a:solidFill>
                <a:latin typeface="Arial" pitchFamily="34" charset="0"/>
                <a:cs typeface="Arial" pitchFamily="34" charset="0"/>
              </a:rPr>
              <a:t> </a:t>
            </a:r>
            <a:r>
              <a:rPr lang="vi-VN" sz="3200" i="1" dirty="0">
                <a:solidFill>
                  <a:schemeClr val="tx1"/>
                </a:solidFill>
                <a:latin typeface="Arial" pitchFamily="34" charset="0"/>
                <a:cs typeface="Arial" pitchFamily="34" charset="0"/>
              </a:rPr>
              <a:t>đồng</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xã</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hội</a:t>
            </a:r>
            <a:r>
              <a:rPr lang="en-US" sz="3200" i="1" dirty="0">
                <a:solidFill>
                  <a:schemeClr val="tx1"/>
                </a:solidFill>
                <a:latin typeface="Arial" pitchFamily="34" charset="0"/>
                <a:cs typeface="Arial" pitchFamily="34" charset="0"/>
              </a:rPr>
              <a:t> </a:t>
            </a:r>
            <a:r>
              <a:rPr lang="vi-VN" sz="3200" i="1" dirty="0">
                <a:solidFill>
                  <a:srgbClr val="FF0000"/>
                </a:solidFill>
                <a:latin typeface="Arial" pitchFamily="34" charset="0"/>
                <a:cs typeface="Arial" pitchFamily="34" charset="0"/>
              </a:rPr>
              <a:t>đặc</a:t>
            </a:r>
            <a:r>
              <a:rPr lang="en-US" sz="3200" i="1" dirty="0">
                <a:solidFill>
                  <a:srgbClr val="FF0000"/>
                </a:solidFill>
                <a:latin typeface="Arial" pitchFamily="34" charset="0"/>
                <a:cs typeface="Arial" pitchFamily="34" charset="0"/>
              </a:rPr>
              <a:t> </a:t>
            </a:r>
            <a:r>
              <a:rPr lang="en-US" sz="3200" i="1" dirty="0" err="1">
                <a:solidFill>
                  <a:srgbClr val="FF0000"/>
                </a:solidFill>
                <a:latin typeface="Arial" pitchFamily="34" charset="0"/>
                <a:cs typeface="Arial" pitchFamily="34" charset="0"/>
              </a:rPr>
              <a:t>biệt</a:t>
            </a:r>
            <a:r>
              <a:rPr lang="en-US" sz="3200" i="1" dirty="0">
                <a:solidFill>
                  <a:schemeClr val="tx1"/>
                </a:solidFill>
                <a:latin typeface="Arial" pitchFamily="34" charset="0"/>
                <a:cs typeface="Arial" pitchFamily="34" charset="0"/>
              </a:rPr>
              <a:t>, </a:t>
            </a:r>
            <a:r>
              <a:rPr lang="vi-VN" sz="3200" i="1" dirty="0">
                <a:solidFill>
                  <a:schemeClr val="tx1"/>
                </a:solidFill>
                <a:latin typeface="Arial" pitchFamily="34" charset="0"/>
                <a:cs typeface="Arial" pitchFamily="34" charset="0"/>
              </a:rPr>
              <a:t>được</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hình</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thành</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duy</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trì</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và</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củng</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cố</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chủ</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yếu</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dựa</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trên</a:t>
            </a:r>
            <a:r>
              <a:rPr lang="en-US" sz="3200" i="1" dirty="0">
                <a:solidFill>
                  <a:schemeClr val="tx1"/>
                </a:solidFill>
                <a:latin typeface="Arial" pitchFamily="34" charset="0"/>
                <a:cs typeface="Arial" pitchFamily="34" charset="0"/>
              </a:rPr>
              <a:t> c</a:t>
            </a:r>
            <a:r>
              <a:rPr lang="vi-VN" sz="3200" i="1" dirty="0">
                <a:solidFill>
                  <a:schemeClr val="tx1"/>
                </a:solidFill>
                <a:latin typeface="Arial" pitchFamily="34" charset="0"/>
                <a:cs typeface="Arial" pitchFamily="34" charset="0"/>
              </a:rPr>
              <a:t>ơ</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sở</a:t>
            </a:r>
            <a:r>
              <a:rPr lang="en-US" sz="3200" i="1" dirty="0">
                <a:solidFill>
                  <a:schemeClr val="tx1"/>
                </a:solidFill>
                <a:latin typeface="Arial" pitchFamily="34" charset="0"/>
                <a:cs typeface="Arial" pitchFamily="34" charset="0"/>
              </a:rPr>
              <a:t> </a:t>
            </a:r>
            <a:r>
              <a:rPr lang="en-US" sz="3200" i="1" dirty="0" err="1">
                <a:solidFill>
                  <a:srgbClr val="FF0000"/>
                </a:solidFill>
                <a:latin typeface="Arial" pitchFamily="34" charset="0"/>
                <a:cs typeface="Arial" pitchFamily="34" charset="0"/>
              </a:rPr>
              <a:t>quan</a:t>
            </a:r>
            <a:r>
              <a:rPr lang="en-US" sz="3200" i="1" dirty="0">
                <a:solidFill>
                  <a:srgbClr val="FF0000"/>
                </a:solidFill>
                <a:latin typeface="Arial" pitchFamily="34" charset="0"/>
                <a:cs typeface="Arial" pitchFamily="34" charset="0"/>
              </a:rPr>
              <a:t> </a:t>
            </a:r>
            <a:r>
              <a:rPr lang="en-US" sz="3200" i="1" dirty="0" err="1">
                <a:solidFill>
                  <a:srgbClr val="FF0000"/>
                </a:solidFill>
                <a:latin typeface="Arial" pitchFamily="34" charset="0"/>
                <a:cs typeface="Arial" pitchFamily="34" charset="0"/>
              </a:rPr>
              <a:t>hệ</a:t>
            </a:r>
            <a:r>
              <a:rPr lang="en-US" sz="3200" i="1" dirty="0">
                <a:solidFill>
                  <a:srgbClr val="FF0000"/>
                </a:solidFill>
                <a:latin typeface="Arial" pitchFamily="34" charset="0"/>
                <a:cs typeface="Arial" pitchFamily="34" charset="0"/>
              </a:rPr>
              <a:t> </a:t>
            </a:r>
            <a:r>
              <a:rPr lang="en-US" sz="3200" i="1" dirty="0" err="1">
                <a:solidFill>
                  <a:srgbClr val="FF0000"/>
                </a:solidFill>
                <a:latin typeface="Arial" pitchFamily="34" charset="0"/>
                <a:cs typeface="Arial" pitchFamily="34" charset="0"/>
              </a:rPr>
              <a:t>hôn</a:t>
            </a:r>
            <a:r>
              <a:rPr lang="en-US" sz="3200" i="1" dirty="0">
                <a:solidFill>
                  <a:srgbClr val="FF0000"/>
                </a:solidFill>
                <a:latin typeface="Arial" pitchFamily="34" charset="0"/>
                <a:cs typeface="Arial" pitchFamily="34" charset="0"/>
              </a:rPr>
              <a:t> </a:t>
            </a:r>
            <a:r>
              <a:rPr lang="en-US" sz="3200" i="1" dirty="0" err="1">
                <a:solidFill>
                  <a:srgbClr val="FF0000"/>
                </a:solidFill>
                <a:latin typeface="Arial" pitchFamily="34" charset="0"/>
                <a:cs typeface="Arial" pitchFamily="34" charset="0"/>
              </a:rPr>
              <a:t>nhân</a:t>
            </a:r>
            <a:r>
              <a:rPr lang="en-US" sz="3200" i="1" dirty="0">
                <a:solidFill>
                  <a:srgbClr val="FF0000"/>
                </a:solidFill>
                <a:latin typeface="Arial" pitchFamily="34" charset="0"/>
                <a:cs typeface="Arial" pitchFamily="34" charset="0"/>
              </a:rPr>
              <a:t>, </a:t>
            </a:r>
            <a:r>
              <a:rPr lang="en-US" sz="3200" i="1" dirty="0" err="1">
                <a:solidFill>
                  <a:srgbClr val="FF0000"/>
                </a:solidFill>
                <a:latin typeface="Arial" pitchFamily="34" charset="0"/>
                <a:cs typeface="Arial" pitchFamily="34" charset="0"/>
              </a:rPr>
              <a:t>quan</a:t>
            </a:r>
            <a:r>
              <a:rPr lang="en-US" sz="3200" i="1" dirty="0">
                <a:solidFill>
                  <a:srgbClr val="FF0000"/>
                </a:solidFill>
                <a:latin typeface="Arial" pitchFamily="34" charset="0"/>
                <a:cs typeface="Arial" pitchFamily="34" charset="0"/>
              </a:rPr>
              <a:t> </a:t>
            </a:r>
            <a:r>
              <a:rPr lang="en-US" sz="3200" i="1" dirty="0" err="1">
                <a:solidFill>
                  <a:srgbClr val="FF0000"/>
                </a:solidFill>
                <a:latin typeface="Arial" pitchFamily="34" charset="0"/>
                <a:cs typeface="Arial" pitchFamily="34" charset="0"/>
              </a:rPr>
              <a:t>hệ</a:t>
            </a:r>
            <a:r>
              <a:rPr lang="en-US" sz="3200" i="1" dirty="0">
                <a:solidFill>
                  <a:srgbClr val="FF0000"/>
                </a:solidFill>
                <a:latin typeface="Arial" pitchFamily="34" charset="0"/>
                <a:cs typeface="Arial" pitchFamily="34" charset="0"/>
              </a:rPr>
              <a:t> </a:t>
            </a:r>
            <a:r>
              <a:rPr lang="en-US" sz="3200" i="1" dirty="0" err="1">
                <a:solidFill>
                  <a:srgbClr val="FF0000"/>
                </a:solidFill>
                <a:latin typeface="Arial" pitchFamily="34" charset="0"/>
                <a:cs typeface="Arial" pitchFamily="34" charset="0"/>
              </a:rPr>
              <a:t>huyết</a:t>
            </a:r>
            <a:r>
              <a:rPr lang="en-US" sz="3200" i="1" dirty="0">
                <a:solidFill>
                  <a:srgbClr val="FF0000"/>
                </a:solidFill>
                <a:latin typeface="Arial" pitchFamily="34" charset="0"/>
                <a:cs typeface="Arial" pitchFamily="34" charset="0"/>
              </a:rPr>
              <a:t> </a:t>
            </a:r>
            <a:r>
              <a:rPr lang="en-US" sz="3200" i="1" dirty="0" err="1">
                <a:solidFill>
                  <a:srgbClr val="FF0000"/>
                </a:solidFill>
                <a:latin typeface="Arial" pitchFamily="34" charset="0"/>
                <a:cs typeface="Arial" pitchFamily="34" charset="0"/>
              </a:rPr>
              <a:t>thống</a:t>
            </a:r>
            <a:r>
              <a:rPr lang="en-US" sz="3200" i="1" dirty="0">
                <a:solidFill>
                  <a:srgbClr val="FF0000"/>
                </a:solidFill>
                <a:latin typeface="Arial" pitchFamily="34" charset="0"/>
                <a:cs typeface="Arial" pitchFamily="34" charset="0"/>
              </a:rPr>
              <a:t> </a:t>
            </a:r>
            <a:r>
              <a:rPr lang="en-US" sz="3200" i="1" dirty="0" err="1">
                <a:solidFill>
                  <a:srgbClr val="FF0000"/>
                </a:solidFill>
                <a:latin typeface="Arial" pitchFamily="34" charset="0"/>
                <a:cs typeface="Arial" pitchFamily="34" charset="0"/>
              </a:rPr>
              <a:t>và</a:t>
            </a:r>
            <a:r>
              <a:rPr lang="en-US" sz="3200" i="1" dirty="0">
                <a:solidFill>
                  <a:srgbClr val="FF0000"/>
                </a:solidFill>
                <a:latin typeface="Arial" pitchFamily="34" charset="0"/>
                <a:cs typeface="Arial" pitchFamily="34" charset="0"/>
              </a:rPr>
              <a:t> </a:t>
            </a:r>
            <a:r>
              <a:rPr lang="en-US" sz="3200" i="1" dirty="0" err="1">
                <a:solidFill>
                  <a:srgbClr val="FF0000"/>
                </a:solidFill>
                <a:latin typeface="Arial" pitchFamily="34" charset="0"/>
                <a:cs typeface="Arial" pitchFamily="34" charset="0"/>
              </a:rPr>
              <a:t>quan</a:t>
            </a:r>
            <a:r>
              <a:rPr lang="en-US" sz="3200" i="1" dirty="0">
                <a:solidFill>
                  <a:srgbClr val="FF0000"/>
                </a:solidFill>
                <a:latin typeface="Arial" pitchFamily="34" charset="0"/>
                <a:cs typeface="Arial" pitchFamily="34" charset="0"/>
              </a:rPr>
              <a:t> </a:t>
            </a:r>
            <a:r>
              <a:rPr lang="en-US" sz="3200" i="1" dirty="0" err="1">
                <a:solidFill>
                  <a:srgbClr val="FF0000"/>
                </a:solidFill>
                <a:latin typeface="Arial" pitchFamily="34" charset="0"/>
                <a:cs typeface="Arial" pitchFamily="34" charset="0"/>
              </a:rPr>
              <a:t>hệ</a:t>
            </a:r>
            <a:r>
              <a:rPr lang="en-US" sz="3200" i="1" dirty="0">
                <a:solidFill>
                  <a:srgbClr val="FF0000"/>
                </a:solidFill>
                <a:latin typeface="Arial" pitchFamily="34" charset="0"/>
                <a:cs typeface="Arial" pitchFamily="34" charset="0"/>
              </a:rPr>
              <a:t> </a:t>
            </a:r>
            <a:r>
              <a:rPr lang="en-US" sz="3200" i="1" dirty="0" err="1">
                <a:solidFill>
                  <a:srgbClr val="FF0000"/>
                </a:solidFill>
                <a:latin typeface="Arial" pitchFamily="34" charset="0"/>
                <a:cs typeface="Arial" pitchFamily="34" charset="0"/>
              </a:rPr>
              <a:t>nuôi</a:t>
            </a:r>
            <a:r>
              <a:rPr lang="en-US" sz="3200" i="1" dirty="0">
                <a:solidFill>
                  <a:srgbClr val="FF0000"/>
                </a:solidFill>
                <a:latin typeface="Arial" pitchFamily="34" charset="0"/>
                <a:cs typeface="Arial" pitchFamily="34" charset="0"/>
              </a:rPr>
              <a:t> d</a:t>
            </a:r>
            <a:r>
              <a:rPr lang="vi-VN" sz="3200" i="1" dirty="0">
                <a:solidFill>
                  <a:srgbClr val="FF0000"/>
                </a:solidFill>
                <a:latin typeface="Arial" pitchFamily="34" charset="0"/>
                <a:cs typeface="Arial" pitchFamily="34" charset="0"/>
              </a:rPr>
              <a:t>ưỡng</a:t>
            </a:r>
            <a:r>
              <a:rPr lang="en-US" sz="3200" i="1" dirty="0">
                <a:solidFill>
                  <a:srgbClr val="FF0000"/>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cùng</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với</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những</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quy</a:t>
            </a:r>
            <a:r>
              <a:rPr lang="en-US" sz="3200" i="1" dirty="0">
                <a:solidFill>
                  <a:schemeClr val="tx1"/>
                </a:solidFill>
                <a:latin typeface="Arial" pitchFamily="34" charset="0"/>
                <a:cs typeface="Arial" pitchFamily="34" charset="0"/>
              </a:rPr>
              <a:t> </a:t>
            </a:r>
            <a:r>
              <a:rPr lang="vi-VN" sz="3200" i="1" dirty="0">
                <a:solidFill>
                  <a:schemeClr val="tx1"/>
                </a:solidFill>
                <a:latin typeface="Arial" pitchFamily="34" charset="0"/>
                <a:cs typeface="Arial" pitchFamily="34" charset="0"/>
              </a:rPr>
              <a:t>định</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về</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quyền</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và</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nghĩa</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vụ</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của</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các</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thành</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viên</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trong</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gia</a:t>
            </a:r>
            <a:r>
              <a:rPr lang="en-US" sz="3200" i="1" dirty="0">
                <a:solidFill>
                  <a:schemeClr val="tx1"/>
                </a:solidFill>
                <a:latin typeface="Arial" pitchFamily="34" charset="0"/>
                <a:cs typeface="Arial" pitchFamily="34" charset="0"/>
              </a:rPr>
              <a:t> </a:t>
            </a:r>
            <a:r>
              <a:rPr lang="vi-VN" sz="3200" i="1" dirty="0">
                <a:solidFill>
                  <a:schemeClr val="tx1"/>
                </a:solidFill>
                <a:latin typeface="Arial" pitchFamily="34" charset="0"/>
                <a:cs typeface="Arial" pitchFamily="34" charset="0"/>
              </a:rPr>
              <a:t>đìn</a:t>
            </a:r>
            <a:r>
              <a:rPr lang="en-US" sz="3200" i="1" dirty="0">
                <a:solidFill>
                  <a:schemeClr val="tx1"/>
                </a:solidFill>
                <a:latin typeface="Arial" pitchFamily="34" charset="0"/>
                <a:cs typeface="Arial" pitchFamily="34" charset="0"/>
              </a:rPr>
              <a:t>h </a:t>
            </a:r>
            <a:r>
              <a:rPr lang="en-US" sz="3200" i="1" dirty="0" err="1">
                <a:solidFill>
                  <a:schemeClr val="tx1"/>
                </a:solidFill>
                <a:latin typeface="Arial" pitchFamily="34" charset="0"/>
                <a:cs typeface="Arial" pitchFamily="34" charset="0"/>
              </a:rPr>
              <a:t>vì</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mục</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tiêu</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xây</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dựng</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gia</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đình</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bền</a:t>
            </a:r>
            <a:r>
              <a:rPr lang="en-US" sz="3200" i="1" dirty="0">
                <a:solidFill>
                  <a:schemeClr val="tx1"/>
                </a:solidFill>
                <a:latin typeface="Arial" pitchFamily="34" charset="0"/>
                <a:cs typeface="Arial" pitchFamily="34" charset="0"/>
              </a:rPr>
              <a:t> </a:t>
            </a:r>
            <a:r>
              <a:rPr lang="en-US" sz="3200" i="1" dirty="0" err="1">
                <a:solidFill>
                  <a:schemeClr val="tx1"/>
                </a:solidFill>
                <a:latin typeface="Arial" pitchFamily="34" charset="0"/>
                <a:cs typeface="Arial" pitchFamily="34" charset="0"/>
              </a:rPr>
              <a:t>vững</a:t>
            </a:r>
            <a:endParaRPr lang="en-US" sz="3200" i="1" dirty="0">
              <a:solidFill>
                <a:schemeClr val="tx1"/>
              </a:solidFill>
              <a:latin typeface="Arial" pitchFamily="34" charset="0"/>
              <a:cs typeface="Arial" pitchFamily="34" charset="0"/>
            </a:endParaRPr>
          </a:p>
          <a:p>
            <a:pPr algn="just">
              <a:lnSpc>
                <a:spcPct val="130000"/>
              </a:lnSpc>
            </a:pPr>
            <a:endParaRPr lang="vi-VN" sz="3200" i="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148039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normAutofit/>
          </a:bodyPr>
          <a:lstStyle/>
          <a:p>
            <a:r>
              <a:rPr lang="vi-VN" sz="2800" dirty="0">
                <a:solidFill>
                  <a:schemeClr val="tx1"/>
                </a:solidFill>
              </a:rPr>
              <a:t>1.2 VỊ TRÍ CỦA GIA ĐÌNH TRONG XÃ HỘI </a:t>
            </a:r>
            <a:r>
              <a:rPr lang="en-US" sz="2800" dirty="0">
                <a:solidFill>
                  <a:schemeClr val="tx1"/>
                </a:solidFill>
              </a:rPr>
              <a:t/>
            </a:r>
            <a:br>
              <a:rPr lang="en-US" sz="2800" dirty="0">
                <a:solidFill>
                  <a:schemeClr val="tx1"/>
                </a:solidFill>
              </a:rPr>
            </a:br>
            <a:r>
              <a:rPr lang="en-US" sz="2800" b="1" dirty="0">
                <a:solidFill>
                  <a:srgbClr val="C00000"/>
                </a:solidFill>
              </a:rPr>
              <a:t>(MỐI QUAN HỆ GIA ĐÌNH – XÃ HỘI)</a:t>
            </a:r>
            <a:endParaRPr lang="vi-VN" sz="2800" b="1" dirty="0">
              <a:solidFill>
                <a:srgbClr val="C00000"/>
              </a:solidFill>
            </a:endParaRPr>
          </a:p>
        </p:txBody>
      </p:sp>
      <p:sp>
        <p:nvSpPr>
          <p:cNvPr id="6" name="Double Bracket 5"/>
          <p:cNvSpPr/>
          <p:nvPr/>
        </p:nvSpPr>
        <p:spPr>
          <a:xfrm>
            <a:off x="533400" y="1752600"/>
            <a:ext cx="2057400" cy="4572000"/>
          </a:xfrm>
          <a:prstGeom prst="bracketPair">
            <a:avLst/>
          </a:prstGeom>
        </p:spPr>
        <p:style>
          <a:lnRef idx="3">
            <a:schemeClr val="accent6"/>
          </a:lnRef>
          <a:fillRef idx="0">
            <a:schemeClr val="accent6"/>
          </a:fillRef>
          <a:effectRef idx="2">
            <a:schemeClr val="accent6"/>
          </a:effectRef>
          <a:fontRef idx="minor">
            <a:schemeClr val="tx1"/>
          </a:fontRef>
        </p:style>
        <p:txBody>
          <a:bodyPr rtlCol="0" anchor="ctr"/>
          <a:lstStyle/>
          <a:p>
            <a:pPr algn="ctr">
              <a:lnSpc>
                <a:spcPct val="130000"/>
              </a:lnSpc>
            </a:pPr>
            <a:r>
              <a:rPr lang="vi-VN" sz="2800" dirty="0"/>
              <a:t>GIA ĐÌNH LÀ TẾ BÀO CỦA XÃ HỘI </a:t>
            </a:r>
          </a:p>
        </p:txBody>
      </p:sp>
      <p:sp>
        <p:nvSpPr>
          <p:cNvPr id="7" name="Double Bracket 6"/>
          <p:cNvSpPr/>
          <p:nvPr/>
        </p:nvSpPr>
        <p:spPr>
          <a:xfrm>
            <a:off x="3276600" y="1752600"/>
            <a:ext cx="2057400" cy="4495800"/>
          </a:xfrm>
          <a:prstGeom prst="bracketPair">
            <a:avLst/>
          </a:prstGeom>
        </p:spPr>
        <p:style>
          <a:lnRef idx="3">
            <a:schemeClr val="accent2"/>
          </a:lnRef>
          <a:fillRef idx="0">
            <a:schemeClr val="accent2"/>
          </a:fillRef>
          <a:effectRef idx="2">
            <a:schemeClr val="accent2"/>
          </a:effectRef>
          <a:fontRef idx="minor">
            <a:schemeClr val="tx1"/>
          </a:fontRef>
        </p:style>
        <p:txBody>
          <a:bodyPr rtlCol="0" anchor="ctr"/>
          <a:lstStyle/>
          <a:p>
            <a:pPr algn="ctr"/>
            <a:r>
              <a:rPr lang="vi-VN" sz="2400" dirty="0"/>
              <a:t>GIA ĐÌNH LÀ TỔ ẤM, MANG LẠI CÁC GIÁ TRỊ HẠNH PHÚC, SỰ HÀI HÒA TRONG ĐỜI SỐNG CỦA MỖI </a:t>
            </a:r>
            <a:r>
              <a:rPr lang="en-US" sz="2400" dirty="0"/>
              <a:t>CÁ NHÂN</a:t>
            </a:r>
            <a:endParaRPr lang="vi-VN" sz="2400" dirty="0"/>
          </a:p>
        </p:txBody>
      </p:sp>
      <p:sp>
        <p:nvSpPr>
          <p:cNvPr id="5" name="Double Bracket 4"/>
          <p:cNvSpPr/>
          <p:nvPr/>
        </p:nvSpPr>
        <p:spPr>
          <a:xfrm>
            <a:off x="6096000" y="1676400"/>
            <a:ext cx="2057400" cy="4495800"/>
          </a:xfrm>
          <a:prstGeom prst="bracketPair">
            <a:avLst/>
          </a:prstGeom>
        </p:spPr>
        <p:style>
          <a:lnRef idx="3">
            <a:schemeClr val="accent1"/>
          </a:lnRef>
          <a:fillRef idx="0">
            <a:schemeClr val="accent1"/>
          </a:fillRef>
          <a:effectRef idx="2">
            <a:schemeClr val="accent1"/>
          </a:effectRef>
          <a:fontRef idx="minor">
            <a:schemeClr val="tx1"/>
          </a:fontRef>
        </p:style>
        <p:txBody>
          <a:bodyPr rtlCol="0" anchor="ctr"/>
          <a:lstStyle/>
          <a:p>
            <a:pPr algn="ctr">
              <a:lnSpc>
                <a:spcPct val="130000"/>
              </a:lnSpc>
            </a:pPr>
            <a:r>
              <a:rPr lang="vi-VN" sz="2400" dirty="0"/>
              <a:t>GIA ĐÌNH LÀ  CẦU NỐI GIỮA CÁ NHÂN VỚI XÃ HỘI </a:t>
            </a:r>
          </a:p>
        </p:txBody>
      </p:sp>
    </p:spTree>
    <p:extLst>
      <p:ext uri="{BB962C8B-B14F-4D97-AF65-F5344CB8AC3E}">
        <p14:creationId xmlns:p14="http://schemas.microsoft.com/office/powerpoint/2010/main" val="476657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ouble Bracket 5"/>
          <p:cNvSpPr/>
          <p:nvPr/>
        </p:nvSpPr>
        <p:spPr>
          <a:xfrm>
            <a:off x="838200" y="1447800"/>
            <a:ext cx="7620000" cy="1066800"/>
          </a:xfrm>
          <a:prstGeom prst="bracketPair">
            <a:avLst/>
          </a:prstGeom>
          <a:blipFill>
            <a:blip r:embed="rId2"/>
            <a:tile tx="0" ty="0" sx="100000" sy="100000" flip="none" algn="tl"/>
          </a:blipFill>
        </p:spPr>
        <p:style>
          <a:lnRef idx="1">
            <a:schemeClr val="accent1"/>
          </a:lnRef>
          <a:fillRef idx="0">
            <a:schemeClr val="accent1"/>
          </a:fillRef>
          <a:effectRef idx="0">
            <a:schemeClr val="accent1"/>
          </a:effectRef>
          <a:fontRef idx="minor">
            <a:schemeClr val="tx1"/>
          </a:fontRef>
        </p:style>
        <p:txBody>
          <a:bodyPr rtlCol="0" anchor="ctr"/>
          <a:lstStyle/>
          <a:p>
            <a:pPr algn="ctr"/>
            <a:r>
              <a:rPr lang="vi-VN" sz="3200" dirty="0"/>
              <a:t>Chức năng tái sản xuất ra con người </a:t>
            </a:r>
          </a:p>
        </p:txBody>
      </p:sp>
      <p:sp>
        <p:nvSpPr>
          <p:cNvPr id="5" name="Double Bracket 4"/>
          <p:cNvSpPr/>
          <p:nvPr/>
        </p:nvSpPr>
        <p:spPr>
          <a:xfrm>
            <a:off x="914400" y="2667000"/>
            <a:ext cx="7543800" cy="1219200"/>
          </a:xfrm>
          <a:prstGeom prst="bracketPair">
            <a:avLst/>
          </a:prstGeom>
          <a:blipFill>
            <a:blip r:embed="rId3"/>
            <a:tile tx="0" ty="0" sx="100000" sy="100000" flip="none" algn="tl"/>
          </a:blipFill>
        </p:spPr>
        <p:style>
          <a:lnRef idx="1">
            <a:schemeClr val="accent1"/>
          </a:lnRef>
          <a:fillRef idx="0">
            <a:schemeClr val="accent1"/>
          </a:fillRef>
          <a:effectRef idx="0">
            <a:schemeClr val="accent1"/>
          </a:effectRef>
          <a:fontRef idx="minor">
            <a:schemeClr val="tx1"/>
          </a:fontRef>
        </p:style>
        <p:txBody>
          <a:bodyPr rtlCol="0" anchor="ctr"/>
          <a:lstStyle/>
          <a:p>
            <a:pPr algn="ctr"/>
            <a:r>
              <a:rPr lang="vi-VN" sz="3200" dirty="0"/>
              <a:t>Chức năng nuôi dưỡng, giáo dục</a:t>
            </a:r>
          </a:p>
        </p:txBody>
      </p:sp>
      <p:sp>
        <p:nvSpPr>
          <p:cNvPr id="7" name="Double Bracket 6"/>
          <p:cNvSpPr/>
          <p:nvPr/>
        </p:nvSpPr>
        <p:spPr>
          <a:xfrm>
            <a:off x="914400" y="3962400"/>
            <a:ext cx="7620000" cy="1066800"/>
          </a:xfrm>
          <a:prstGeom prst="bracketPair">
            <a:avLst/>
          </a:prstGeom>
          <a:solidFill>
            <a:srgbClr val="FFFFCC"/>
          </a:solidFill>
        </p:spPr>
        <p:style>
          <a:lnRef idx="1">
            <a:schemeClr val="accent1"/>
          </a:lnRef>
          <a:fillRef idx="0">
            <a:schemeClr val="accent1"/>
          </a:fillRef>
          <a:effectRef idx="0">
            <a:schemeClr val="accent1"/>
          </a:effectRef>
          <a:fontRef idx="minor">
            <a:schemeClr val="tx1"/>
          </a:fontRef>
        </p:style>
        <p:txBody>
          <a:bodyPr rtlCol="0" anchor="ctr"/>
          <a:lstStyle/>
          <a:p>
            <a:pPr algn="ctr"/>
            <a:r>
              <a:rPr lang="vi-VN" sz="3200" dirty="0"/>
              <a:t>Chức năng kinh tế và tổ chức tiêu dùng</a:t>
            </a:r>
          </a:p>
        </p:txBody>
      </p:sp>
      <p:sp>
        <p:nvSpPr>
          <p:cNvPr id="8" name="Title 3"/>
          <p:cNvSpPr>
            <a:spLocks noGrp="1"/>
          </p:cNvSpPr>
          <p:nvPr>
            <p:ph type="title"/>
          </p:nvPr>
        </p:nvSpPr>
        <p:spPr>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800" dirty="0">
                <a:solidFill>
                  <a:schemeClr val="tx1"/>
                </a:solidFill>
              </a:rPr>
              <a:t>1.3 CHỨC NĂNG CƠ BẢN CỦA GIA ĐÌNH</a:t>
            </a:r>
          </a:p>
        </p:txBody>
      </p:sp>
      <p:sp>
        <p:nvSpPr>
          <p:cNvPr id="9" name="Double Bracket 8"/>
          <p:cNvSpPr/>
          <p:nvPr/>
        </p:nvSpPr>
        <p:spPr>
          <a:xfrm>
            <a:off x="990600" y="5257800"/>
            <a:ext cx="7620000" cy="1066800"/>
          </a:xfrm>
          <a:prstGeom prst="bracketPair">
            <a:avLst/>
          </a:prstGeom>
          <a:solidFill>
            <a:srgbClr val="FFCCFF"/>
          </a:solidFill>
        </p:spPr>
        <p:style>
          <a:lnRef idx="1">
            <a:schemeClr val="accent1"/>
          </a:lnRef>
          <a:fillRef idx="0">
            <a:schemeClr val="accent1"/>
          </a:fillRef>
          <a:effectRef idx="0">
            <a:schemeClr val="accent1"/>
          </a:effectRef>
          <a:fontRef idx="minor">
            <a:schemeClr val="tx1"/>
          </a:fontRef>
        </p:style>
        <p:txBody>
          <a:bodyPr rtlCol="0" anchor="ctr"/>
          <a:lstStyle/>
          <a:p>
            <a:pPr algn="ctr"/>
            <a:r>
              <a:rPr lang="vi-VN" sz="3200" dirty="0"/>
              <a:t>Chức năng thỏa mãn nhu cầu tâm, sinh lý, duy trì tình cảm gia đình</a:t>
            </a:r>
          </a:p>
        </p:txBody>
      </p:sp>
    </p:spTree>
    <p:extLst>
      <p:ext uri="{BB962C8B-B14F-4D97-AF65-F5344CB8AC3E}">
        <p14:creationId xmlns:p14="http://schemas.microsoft.com/office/powerpoint/2010/main" val="3121475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ircle(in)">
                                      <p:cBhvr>
                                        <p:cTn id="2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7" grpId="0" animBg="1"/>
      <p:bldP spid="9" grpId="0" animBg="1"/>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705</TotalTime>
  <Words>976</Words>
  <Application>Microsoft Office PowerPoint</Application>
  <PresentationFormat>On-screen Show (4:3)</PresentationFormat>
  <Paragraphs>101</Paragraphs>
  <Slides>21</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21</vt:i4>
      </vt:variant>
    </vt:vector>
  </HeadingPairs>
  <TitlesOfParts>
    <vt:vector size="29" baseType="lpstr">
      <vt:lpstr>Arial</vt:lpstr>
      <vt:lpstr>Calibri</vt:lpstr>
      <vt:lpstr>Franklin Gothic Book</vt:lpstr>
      <vt:lpstr>Perpetua</vt:lpstr>
      <vt:lpstr>Times New Roman</vt:lpstr>
      <vt:lpstr>Wingdings 2</vt:lpstr>
      <vt:lpstr>Office Theme</vt:lpstr>
      <vt:lpstr>Equity</vt:lpstr>
      <vt:lpstr>PowerPoint Presentation</vt:lpstr>
      <vt:lpstr>VẤN ĐỀ GIA ĐÌNH TRONG  THỜI KỲ QUÁ ĐỘ LÊN CHỦ NGHĨA XÃ HỘI </vt:lpstr>
      <vt:lpstr>NỘI DUNG</vt:lpstr>
      <vt:lpstr>PowerPoint Presentation</vt:lpstr>
      <vt:lpstr>PowerPoint Presentation</vt:lpstr>
      <vt:lpstr>Các mối quan hệ của gia đình</vt:lpstr>
      <vt:lpstr>PowerPoint Presentation</vt:lpstr>
      <vt:lpstr>1.2 VỊ TRÍ CỦA GIA ĐÌNH TRONG XÃ HỘI  (MỐI QUAN HỆ GIA ĐÌNH – XÃ HỘI)</vt:lpstr>
      <vt:lpstr>1.3 CHỨC NĂNG CƠ BẢN CỦA GIA ĐÌNH</vt:lpstr>
      <vt:lpstr>2. CƠ SỞ XÂY DỰNG GIA ĐÌNH TRONG THỜI KỲ QUÁ ĐỘ LÊN CHỦ  NGHĨA XÃ HỘI </vt:lpstr>
      <vt:lpstr>PowerPoint Presentation</vt:lpstr>
      <vt:lpstr>PowerPoint Presentation</vt:lpstr>
      <vt:lpstr>PowerPoint Presentation</vt:lpstr>
      <vt:lpstr>PowerPoint Presentation</vt:lpstr>
      <vt:lpstr>3. XÂY DỰNG GIA ĐÌNH VIỆT NAM TRONG   THỜI KỲ QUÁ ĐỘ LÊN CHỦ NGHĨA XÃ HỘI</vt:lpstr>
      <vt:lpstr>3.1 SỰ BIẾN ĐỔI CỦA GIA ĐÌNH VIỆT NAM TRONG THỜI KỲ QUÁ ĐỘ LÊN  CHỦ NGHĨA XÃ HỘI </vt:lpstr>
      <vt:lpstr>PowerPoint Presentation</vt:lpstr>
      <vt:lpstr>PowerPoint Presentation</vt:lpstr>
      <vt:lpstr>PowerPoint Presentation</vt:lpstr>
      <vt:lpstr>3.2 PHƯƠNG HƯỚNG CƠ BẢN XÂY DỰNG VÀ PHÁT TRIỂN GIA ĐÌNH VIỆT NAM HIỆN NAY</vt:lpstr>
      <vt:lpstr>3.2 PHƯƠNG HƯỚNG CƠ BẢN XÂY DỰNG VÀ PHÁT TRIỂN GIA ĐÌNH VIỆT NAM HIỆN NAY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Chương 6. Vấn đề dân tộc trong thời kỳ quá độ lên chủ nghĩa xã hội</dc:title>
  <dc:creator>Ngo Thi Phuong</dc:creator>
  <cp:lastModifiedBy>PC</cp:lastModifiedBy>
  <cp:revision>73</cp:revision>
  <dcterms:created xsi:type="dcterms:W3CDTF">2006-08-16T00:00:00Z</dcterms:created>
  <dcterms:modified xsi:type="dcterms:W3CDTF">2021-07-04T01:42:15Z</dcterms:modified>
</cp:coreProperties>
</file>